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63"/>
  </p:notesMasterIdLst>
  <p:handoutMasterIdLst>
    <p:handoutMasterId r:id="rId64"/>
  </p:handoutMasterIdLst>
  <p:sldIdLst>
    <p:sldId id="279" r:id="rId2"/>
    <p:sldId id="381" r:id="rId3"/>
    <p:sldId id="382" r:id="rId4"/>
    <p:sldId id="380" r:id="rId5"/>
    <p:sldId id="288" r:id="rId6"/>
    <p:sldId id="409" r:id="rId7"/>
    <p:sldId id="410" r:id="rId8"/>
    <p:sldId id="411" r:id="rId9"/>
    <p:sldId id="336" r:id="rId10"/>
    <p:sldId id="408" r:id="rId11"/>
    <p:sldId id="334" r:id="rId12"/>
    <p:sldId id="391" r:id="rId13"/>
    <p:sldId id="340" r:id="rId14"/>
    <p:sldId id="392" r:id="rId15"/>
    <p:sldId id="354" r:id="rId16"/>
    <p:sldId id="393" r:id="rId17"/>
    <p:sldId id="367" r:id="rId18"/>
    <p:sldId id="345" r:id="rId19"/>
    <p:sldId id="395" r:id="rId20"/>
    <p:sldId id="403" r:id="rId21"/>
    <p:sldId id="394" r:id="rId22"/>
    <p:sldId id="404" r:id="rId23"/>
    <p:sldId id="405" r:id="rId24"/>
    <p:sldId id="374" r:id="rId25"/>
    <p:sldId id="373" r:id="rId26"/>
    <p:sldId id="346" r:id="rId27"/>
    <p:sldId id="335" r:id="rId28"/>
    <p:sldId id="357" r:id="rId29"/>
    <p:sldId id="376" r:id="rId30"/>
    <p:sldId id="347" r:id="rId31"/>
    <p:sldId id="396" r:id="rId32"/>
    <p:sldId id="397" r:id="rId33"/>
    <p:sldId id="333" r:id="rId34"/>
    <p:sldId id="406" r:id="rId35"/>
    <p:sldId id="399" r:id="rId36"/>
    <p:sldId id="388" r:id="rId37"/>
    <p:sldId id="401" r:id="rId38"/>
    <p:sldId id="348" r:id="rId39"/>
    <p:sldId id="339" r:id="rId40"/>
    <p:sldId id="360" r:id="rId41"/>
    <p:sldId id="378" r:id="rId42"/>
    <p:sldId id="415" r:id="rId43"/>
    <p:sldId id="390" r:id="rId44"/>
    <p:sldId id="342" r:id="rId45"/>
    <p:sldId id="413" r:id="rId46"/>
    <p:sldId id="402" r:id="rId47"/>
    <p:sldId id="364" r:id="rId48"/>
    <p:sldId id="416" r:id="rId49"/>
    <p:sldId id="417" r:id="rId50"/>
    <p:sldId id="418" r:id="rId51"/>
    <p:sldId id="419" r:id="rId52"/>
    <p:sldId id="412" r:id="rId53"/>
    <p:sldId id="420" r:id="rId54"/>
    <p:sldId id="421" r:id="rId55"/>
    <p:sldId id="351" r:id="rId56"/>
    <p:sldId id="379" r:id="rId57"/>
    <p:sldId id="362" r:id="rId58"/>
    <p:sldId id="361" r:id="rId59"/>
    <p:sldId id="363" r:id="rId60"/>
    <p:sldId id="341" r:id="rId61"/>
    <p:sldId id="400" r:id="rId62"/>
  </p:sldIdLst>
  <p:sldSz cx="12188825"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34"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een Paulson" initials="CP" lastIdx="1" clrIdx="0">
    <p:extLst>
      <p:ext uri="{19B8F6BF-5375-455C-9EA6-DF929625EA0E}">
        <p15:presenceInfo xmlns:p15="http://schemas.microsoft.com/office/powerpoint/2012/main" userId="6bb68d0a6adaf86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280" autoAdjust="0"/>
  </p:normalViewPr>
  <p:slideViewPr>
    <p:cSldViewPr>
      <p:cViewPr varScale="1">
        <p:scale>
          <a:sx n="82" d="100"/>
          <a:sy n="82" d="100"/>
        </p:scale>
        <p:origin x="720" y="77"/>
      </p:cViewPr>
      <p:guideLst>
        <p:guide orient="horz" pos="2160"/>
        <p:guide pos="3839"/>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2934"/>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1.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692522-EFB1-4A7A-B7A9-9C3466630845}"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B7E25570-23D2-43E4-A81D-8E61E0F057AC}">
      <dgm:prSet/>
      <dgm:spPr/>
      <dgm:t>
        <a:bodyPr/>
        <a:lstStyle/>
        <a:p>
          <a:pPr>
            <a:lnSpc>
              <a:spcPct val="100000"/>
            </a:lnSpc>
          </a:pPr>
          <a:r>
            <a:rPr lang="en-US" dirty="0"/>
            <a:t>Establish clear career goals upfront</a:t>
          </a:r>
        </a:p>
      </dgm:t>
    </dgm:pt>
    <dgm:pt modelId="{84BF689E-9628-42FB-9C9D-C772A0FFC33C}" type="parTrans" cxnId="{175673D9-FEFF-4966-83F3-16B91FDEAAEC}">
      <dgm:prSet/>
      <dgm:spPr/>
      <dgm:t>
        <a:bodyPr/>
        <a:lstStyle/>
        <a:p>
          <a:endParaRPr lang="en-US"/>
        </a:p>
      </dgm:t>
    </dgm:pt>
    <dgm:pt modelId="{0319DF2C-BFC8-4F01-A517-FEC58781D336}" type="sibTrans" cxnId="{175673D9-FEFF-4966-83F3-16B91FDEAAEC}">
      <dgm:prSet/>
      <dgm:spPr/>
      <dgm:t>
        <a:bodyPr/>
        <a:lstStyle/>
        <a:p>
          <a:endParaRPr lang="en-US"/>
        </a:p>
      </dgm:t>
    </dgm:pt>
    <dgm:pt modelId="{C27FC783-3C99-49E1-AA03-5EFDC2709826}">
      <dgm:prSet/>
      <dgm:spPr/>
      <dgm:t>
        <a:bodyPr/>
        <a:lstStyle/>
        <a:p>
          <a:pPr>
            <a:lnSpc>
              <a:spcPct val="100000"/>
            </a:lnSpc>
          </a:pPr>
          <a:r>
            <a:rPr lang="en-US"/>
            <a:t>Demonstrate your value through numbers</a:t>
          </a:r>
        </a:p>
      </dgm:t>
    </dgm:pt>
    <dgm:pt modelId="{895A1C6C-3434-4C6A-8DF8-9A611FAD20D7}" type="parTrans" cxnId="{1D94E4BB-187A-4BD8-BADD-4CF31E5C6949}">
      <dgm:prSet/>
      <dgm:spPr/>
      <dgm:t>
        <a:bodyPr/>
        <a:lstStyle/>
        <a:p>
          <a:endParaRPr lang="en-US"/>
        </a:p>
      </dgm:t>
    </dgm:pt>
    <dgm:pt modelId="{3620A461-106F-43FE-A349-B5DBDA14E09E}" type="sibTrans" cxnId="{1D94E4BB-187A-4BD8-BADD-4CF31E5C6949}">
      <dgm:prSet/>
      <dgm:spPr/>
      <dgm:t>
        <a:bodyPr/>
        <a:lstStyle/>
        <a:p>
          <a:endParaRPr lang="en-US"/>
        </a:p>
      </dgm:t>
    </dgm:pt>
    <dgm:pt modelId="{692D5745-A6FB-4D26-A861-B21DA69A5956}">
      <dgm:prSet/>
      <dgm:spPr/>
      <dgm:t>
        <a:bodyPr/>
        <a:lstStyle/>
        <a:p>
          <a:pPr>
            <a:lnSpc>
              <a:spcPct val="100000"/>
            </a:lnSpc>
          </a:pPr>
          <a:r>
            <a:rPr lang="en-US"/>
            <a:t>You don’t have to erase “early” experience</a:t>
          </a:r>
        </a:p>
      </dgm:t>
    </dgm:pt>
    <dgm:pt modelId="{75F4E836-764C-4A87-8700-CCEE1E05CD0C}" type="parTrans" cxnId="{D8CB75F3-BAFB-443E-849B-8543B61E6002}">
      <dgm:prSet/>
      <dgm:spPr/>
      <dgm:t>
        <a:bodyPr/>
        <a:lstStyle/>
        <a:p>
          <a:endParaRPr lang="en-US"/>
        </a:p>
      </dgm:t>
    </dgm:pt>
    <dgm:pt modelId="{7B28442B-4327-4C2F-B9C4-C0B5851E1B3B}" type="sibTrans" cxnId="{D8CB75F3-BAFB-443E-849B-8543B61E6002}">
      <dgm:prSet/>
      <dgm:spPr/>
      <dgm:t>
        <a:bodyPr/>
        <a:lstStyle/>
        <a:p>
          <a:endParaRPr lang="en-US"/>
        </a:p>
      </dgm:t>
    </dgm:pt>
    <dgm:pt modelId="{DAEDE4E5-E335-4A56-8B52-9F527C44F02D}">
      <dgm:prSet/>
      <dgm:spPr/>
      <dgm:t>
        <a:bodyPr/>
        <a:lstStyle/>
        <a:p>
          <a:pPr>
            <a:lnSpc>
              <a:spcPct val="100000"/>
            </a:lnSpc>
          </a:pPr>
          <a:r>
            <a:rPr lang="en-US"/>
            <a:t>Use your headline/executive summary to show your unique value</a:t>
          </a:r>
        </a:p>
      </dgm:t>
    </dgm:pt>
    <dgm:pt modelId="{BD93F363-E458-4A58-A690-17D1AF7F510F}" type="parTrans" cxnId="{DE5FCAB3-217B-4CBD-9102-0F9A74243771}">
      <dgm:prSet/>
      <dgm:spPr/>
      <dgm:t>
        <a:bodyPr/>
        <a:lstStyle/>
        <a:p>
          <a:endParaRPr lang="en-US"/>
        </a:p>
      </dgm:t>
    </dgm:pt>
    <dgm:pt modelId="{CE965899-80EA-4BFC-AAC4-03D30644A588}" type="sibTrans" cxnId="{DE5FCAB3-217B-4CBD-9102-0F9A74243771}">
      <dgm:prSet/>
      <dgm:spPr/>
      <dgm:t>
        <a:bodyPr/>
        <a:lstStyle/>
        <a:p>
          <a:endParaRPr lang="en-US"/>
        </a:p>
      </dgm:t>
    </dgm:pt>
    <dgm:pt modelId="{7300E825-6BA7-446E-813C-6CEB14A0F41F}" type="pres">
      <dgm:prSet presAssocID="{0E692522-EFB1-4A7A-B7A9-9C3466630845}" presName="root" presStyleCnt="0">
        <dgm:presLayoutVars>
          <dgm:dir/>
          <dgm:resizeHandles val="exact"/>
        </dgm:presLayoutVars>
      </dgm:prSet>
      <dgm:spPr/>
    </dgm:pt>
    <dgm:pt modelId="{3A45C99A-FFD1-485A-8E62-4C9F225294B5}" type="pres">
      <dgm:prSet presAssocID="{B7E25570-23D2-43E4-A81D-8E61E0F057AC}" presName="compNode" presStyleCnt="0"/>
      <dgm:spPr/>
    </dgm:pt>
    <dgm:pt modelId="{77EFCC73-A686-43B2-99DE-6B911044F7D2}" type="pres">
      <dgm:prSet presAssocID="{B7E25570-23D2-43E4-A81D-8E61E0F057A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llseye"/>
        </a:ext>
      </dgm:extLst>
    </dgm:pt>
    <dgm:pt modelId="{D5B17116-D478-40C7-A97D-ECE39331BECD}" type="pres">
      <dgm:prSet presAssocID="{B7E25570-23D2-43E4-A81D-8E61E0F057AC}" presName="spaceRect" presStyleCnt="0"/>
      <dgm:spPr/>
    </dgm:pt>
    <dgm:pt modelId="{985562F9-861E-47B3-A891-00B14CCE5E16}" type="pres">
      <dgm:prSet presAssocID="{B7E25570-23D2-43E4-A81D-8E61E0F057AC}" presName="textRect" presStyleLbl="revTx" presStyleIdx="0" presStyleCnt="4">
        <dgm:presLayoutVars>
          <dgm:chMax val="1"/>
          <dgm:chPref val="1"/>
        </dgm:presLayoutVars>
      </dgm:prSet>
      <dgm:spPr/>
    </dgm:pt>
    <dgm:pt modelId="{6A57A520-FB7C-4BA5-B852-8A762106633E}" type="pres">
      <dgm:prSet presAssocID="{0319DF2C-BFC8-4F01-A517-FEC58781D336}" presName="sibTrans" presStyleCnt="0"/>
      <dgm:spPr/>
    </dgm:pt>
    <dgm:pt modelId="{B0BF4DDB-4747-4099-93EF-31021F1CE2F9}" type="pres">
      <dgm:prSet presAssocID="{C27FC783-3C99-49E1-AA03-5EFDC2709826}" presName="compNode" presStyleCnt="0"/>
      <dgm:spPr/>
    </dgm:pt>
    <dgm:pt modelId="{138CFAB1-D77E-4ABC-822A-F9A926F03378}" type="pres">
      <dgm:prSet presAssocID="{C27FC783-3C99-49E1-AA03-5EFDC270982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pward trend"/>
        </a:ext>
      </dgm:extLst>
    </dgm:pt>
    <dgm:pt modelId="{07E861D6-B0A0-4FE0-9C44-495B763D989F}" type="pres">
      <dgm:prSet presAssocID="{C27FC783-3C99-49E1-AA03-5EFDC2709826}" presName="spaceRect" presStyleCnt="0"/>
      <dgm:spPr/>
    </dgm:pt>
    <dgm:pt modelId="{5E1C0266-126F-4CC3-B942-945465A7A60F}" type="pres">
      <dgm:prSet presAssocID="{C27FC783-3C99-49E1-AA03-5EFDC2709826}" presName="textRect" presStyleLbl="revTx" presStyleIdx="1" presStyleCnt="4">
        <dgm:presLayoutVars>
          <dgm:chMax val="1"/>
          <dgm:chPref val="1"/>
        </dgm:presLayoutVars>
      </dgm:prSet>
      <dgm:spPr/>
    </dgm:pt>
    <dgm:pt modelId="{B3632B64-7400-4B8E-806F-2B57CCD97F44}" type="pres">
      <dgm:prSet presAssocID="{3620A461-106F-43FE-A349-B5DBDA14E09E}" presName="sibTrans" presStyleCnt="0"/>
      <dgm:spPr/>
    </dgm:pt>
    <dgm:pt modelId="{250723D1-5CF1-4FC7-A270-34DFDF7E1CE7}" type="pres">
      <dgm:prSet presAssocID="{692D5745-A6FB-4D26-A861-B21DA69A5956}" presName="compNode" presStyleCnt="0"/>
      <dgm:spPr/>
    </dgm:pt>
    <dgm:pt modelId="{5A2D050C-5B7F-47AE-86EC-D2F960F7449B}" type="pres">
      <dgm:prSet presAssocID="{692D5745-A6FB-4D26-A861-B21DA69A595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raser"/>
        </a:ext>
      </dgm:extLst>
    </dgm:pt>
    <dgm:pt modelId="{5AA9DD18-73A8-46C4-BF29-B15C130F3A1C}" type="pres">
      <dgm:prSet presAssocID="{692D5745-A6FB-4D26-A861-B21DA69A5956}" presName="spaceRect" presStyleCnt="0"/>
      <dgm:spPr/>
    </dgm:pt>
    <dgm:pt modelId="{6C7AB4D7-C05A-43AA-842A-F1E44E3E1CB8}" type="pres">
      <dgm:prSet presAssocID="{692D5745-A6FB-4D26-A861-B21DA69A5956}" presName="textRect" presStyleLbl="revTx" presStyleIdx="2" presStyleCnt="4">
        <dgm:presLayoutVars>
          <dgm:chMax val="1"/>
          <dgm:chPref val="1"/>
        </dgm:presLayoutVars>
      </dgm:prSet>
      <dgm:spPr/>
    </dgm:pt>
    <dgm:pt modelId="{6F2913AD-B0CA-4F16-8E56-635B821B24E2}" type="pres">
      <dgm:prSet presAssocID="{7B28442B-4327-4C2F-B9C4-C0B5851E1B3B}" presName="sibTrans" presStyleCnt="0"/>
      <dgm:spPr/>
    </dgm:pt>
    <dgm:pt modelId="{A60EA96D-DEB4-4FAA-A826-946DED9BC2D6}" type="pres">
      <dgm:prSet presAssocID="{DAEDE4E5-E335-4A56-8B52-9F527C44F02D}" presName="compNode" presStyleCnt="0"/>
      <dgm:spPr/>
    </dgm:pt>
    <dgm:pt modelId="{D233B49C-0EC0-4657-BA39-DC98C53DE895}" type="pres">
      <dgm:prSet presAssocID="{DAEDE4E5-E335-4A56-8B52-9F527C44F02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Newspaper"/>
        </a:ext>
      </dgm:extLst>
    </dgm:pt>
    <dgm:pt modelId="{0B065430-85FA-405C-BE9E-F29E974F2D92}" type="pres">
      <dgm:prSet presAssocID="{DAEDE4E5-E335-4A56-8B52-9F527C44F02D}" presName="spaceRect" presStyleCnt="0"/>
      <dgm:spPr/>
    </dgm:pt>
    <dgm:pt modelId="{C18DBF13-300A-4C6C-A57E-8065D7325D06}" type="pres">
      <dgm:prSet presAssocID="{DAEDE4E5-E335-4A56-8B52-9F527C44F02D}" presName="textRect" presStyleLbl="revTx" presStyleIdx="3" presStyleCnt="4">
        <dgm:presLayoutVars>
          <dgm:chMax val="1"/>
          <dgm:chPref val="1"/>
        </dgm:presLayoutVars>
      </dgm:prSet>
      <dgm:spPr/>
    </dgm:pt>
  </dgm:ptLst>
  <dgm:cxnLst>
    <dgm:cxn modelId="{8C042D1A-1F69-4B38-8F8C-BB2F06F53380}" type="presOf" srcId="{C27FC783-3C99-49E1-AA03-5EFDC2709826}" destId="{5E1C0266-126F-4CC3-B942-945465A7A60F}" srcOrd="0" destOrd="0" presId="urn:microsoft.com/office/officeart/2018/2/layout/IconLabelList"/>
    <dgm:cxn modelId="{612A1D2E-27E6-4B04-AAF0-82F949F5933E}" type="presOf" srcId="{DAEDE4E5-E335-4A56-8B52-9F527C44F02D}" destId="{C18DBF13-300A-4C6C-A57E-8065D7325D06}" srcOrd="0" destOrd="0" presId="urn:microsoft.com/office/officeart/2018/2/layout/IconLabelList"/>
    <dgm:cxn modelId="{98F51D85-B8CA-4E97-A6D0-FCF26BBC8F74}" type="presOf" srcId="{692D5745-A6FB-4D26-A861-B21DA69A5956}" destId="{6C7AB4D7-C05A-43AA-842A-F1E44E3E1CB8}" srcOrd="0" destOrd="0" presId="urn:microsoft.com/office/officeart/2018/2/layout/IconLabelList"/>
    <dgm:cxn modelId="{9769AFA5-C5E7-41AD-A6FF-201AB564EC95}" type="presOf" srcId="{B7E25570-23D2-43E4-A81D-8E61E0F057AC}" destId="{985562F9-861E-47B3-A891-00B14CCE5E16}" srcOrd="0" destOrd="0" presId="urn:microsoft.com/office/officeart/2018/2/layout/IconLabelList"/>
    <dgm:cxn modelId="{DE5FCAB3-217B-4CBD-9102-0F9A74243771}" srcId="{0E692522-EFB1-4A7A-B7A9-9C3466630845}" destId="{DAEDE4E5-E335-4A56-8B52-9F527C44F02D}" srcOrd="3" destOrd="0" parTransId="{BD93F363-E458-4A58-A690-17D1AF7F510F}" sibTransId="{CE965899-80EA-4BFC-AAC4-03D30644A588}"/>
    <dgm:cxn modelId="{1D94E4BB-187A-4BD8-BADD-4CF31E5C6949}" srcId="{0E692522-EFB1-4A7A-B7A9-9C3466630845}" destId="{C27FC783-3C99-49E1-AA03-5EFDC2709826}" srcOrd="1" destOrd="0" parTransId="{895A1C6C-3434-4C6A-8DF8-9A611FAD20D7}" sibTransId="{3620A461-106F-43FE-A349-B5DBDA14E09E}"/>
    <dgm:cxn modelId="{337F6DD0-A1C6-4B41-9BA0-704B99729D12}" type="presOf" srcId="{0E692522-EFB1-4A7A-B7A9-9C3466630845}" destId="{7300E825-6BA7-446E-813C-6CEB14A0F41F}" srcOrd="0" destOrd="0" presId="urn:microsoft.com/office/officeart/2018/2/layout/IconLabelList"/>
    <dgm:cxn modelId="{175673D9-FEFF-4966-83F3-16B91FDEAAEC}" srcId="{0E692522-EFB1-4A7A-B7A9-9C3466630845}" destId="{B7E25570-23D2-43E4-A81D-8E61E0F057AC}" srcOrd="0" destOrd="0" parTransId="{84BF689E-9628-42FB-9C9D-C772A0FFC33C}" sibTransId="{0319DF2C-BFC8-4F01-A517-FEC58781D336}"/>
    <dgm:cxn modelId="{D8CB75F3-BAFB-443E-849B-8543B61E6002}" srcId="{0E692522-EFB1-4A7A-B7A9-9C3466630845}" destId="{692D5745-A6FB-4D26-A861-B21DA69A5956}" srcOrd="2" destOrd="0" parTransId="{75F4E836-764C-4A87-8700-CCEE1E05CD0C}" sibTransId="{7B28442B-4327-4C2F-B9C4-C0B5851E1B3B}"/>
    <dgm:cxn modelId="{0642F518-E232-4374-868A-E8ADFC330CCD}" type="presParOf" srcId="{7300E825-6BA7-446E-813C-6CEB14A0F41F}" destId="{3A45C99A-FFD1-485A-8E62-4C9F225294B5}" srcOrd="0" destOrd="0" presId="urn:microsoft.com/office/officeart/2018/2/layout/IconLabelList"/>
    <dgm:cxn modelId="{14D4C4B4-CEA4-4FB2-90EF-4BC1E2E80B92}" type="presParOf" srcId="{3A45C99A-FFD1-485A-8E62-4C9F225294B5}" destId="{77EFCC73-A686-43B2-99DE-6B911044F7D2}" srcOrd="0" destOrd="0" presId="urn:microsoft.com/office/officeart/2018/2/layout/IconLabelList"/>
    <dgm:cxn modelId="{F0AB4EFB-0CEC-47E7-8147-B3971D3BB29D}" type="presParOf" srcId="{3A45C99A-FFD1-485A-8E62-4C9F225294B5}" destId="{D5B17116-D478-40C7-A97D-ECE39331BECD}" srcOrd="1" destOrd="0" presId="urn:microsoft.com/office/officeart/2018/2/layout/IconLabelList"/>
    <dgm:cxn modelId="{C2E7D4D2-44DB-4A7E-B653-3C0212091EB9}" type="presParOf" srcId="{3A45C99A-FFD1-485A-8E62-4C9F225294B5}" destId="{985562F9-861E-47B3-A891-00B14CCE5E16}" srcOrd="2" destOrd="0" presId="urn:microsoft.com/office/officeart/2018/2/layout/IconLabelList"/>
    <dgm:cxn modelId="{8BA6E5A6-7236-4E06-B182-7652F3ADD9E0}" type="presParOf" srcId="{7300E825-6BA7-446E-813C-6CEB14A0F41F}" destId="{6A57A520-FB7C-4BA5-B852-8A762106633E}" srcOrd="1" destOrd="0" presId="urn:microsoft.com/office/officeart/2018/2/layout/IconLabelList"/>
    <dgm:cxn modelId="{BE86B463-EC02-4430-81E8-CE5D3EA50026}" type="presParOf" srcId="{7300E825-6BA7-446E-813C-6CEB14A0F41F}" destId="{B0BF4DDB-4747-4099-93EF-31021F1CE2F9}" srcOrd="2" destOrd="0" presId="urn:microsoft.com/office/officeart/2018/2/layout/IconLabelList"/>
    <dgm:cxn modelId="{329B47A1-EBBF-41BE-BD87-8770F5B583BB}" type="presParOf" srcId="{B0BF4DDB-4747-4099-93EF-31021F1CE2F9}" destId="{138CFAB1-D77E-4ABC-822A-F9A926F03378}" srcOrd="0" destOrd="0" presId="urn:microsoft.com/office/officeart/2018/2/layout/IconLabelList"/>
    <dgm:cxn modelId="{C8FA6A87-8B75-45D2-98EB-D082C3276A40}" type="presParOf" srcId="{B0BF4DDB-4747-4099-93EF-31021F1CE2F9}" destId="{07E861D6-B0A0-4FE0-9C44-495B763D989F}" srcOrd="1" destOrd="0" presId="urn:microsoft.com/office/officeart/2018/2/layout/IconLabelList"/>
    <dgm:cxn modelId="{1750B3EA-37F7-438A-8197-786F2AF03ADD}" type="presParOf" srcId="{B0BF4DDB-4747-4099-93EF-31021F1CE2F9}" destId="{5E1C0266-126F-4CC3-B942-945465A7A60F}" srcOrd="2" destOrd="0" presId="urn:microsoft.com/office/officeart/2018/2/layout/IconLabelList"/>
    <dgm:cxn modelId="{10A317EC-61C3-4016-B09F-23A84133161B}" type="presParOf" srcId="{7300E825-6BA7-446E-813C-6CEB14A0F41F}" destId="{B3632B64-7400-4B8E-806F-2B57CCD97F44}" srcOrd="3" destOrd="0" presId="urn:microsoft.com/office/officeart/2018/2/layout/IconLabelList"/>
    <dgm:cxn modelId="{FEE3EE9F-C706-48E7-80DA-C45FC4685995}" type="presParOf" srcId="{7300E825-6BA7-446E-813C-6CEB14A0F41F}" destId="{250723D1-5CF1-4FC7-A270-34DFDF7E1CE7}" srcOrd="4" destOrd="0" presId="urn:microsoft.com/office/officeart/2018/2/layout/IconLabelList"/>
    <dgm:cxn modelId="{2A285957-08BE-431B-A673-96D0C395F4E9}" type="presParOf" srcId="{250723D1-5CF1-4FC7-A270-34DFDF7E1CE7}" destId="{5A2D050C-5B7F-47AE-86EC-D2F960F7449B}" srcOrd="0" destOrd="0" presId="urn:microsoft.com/office/officeart/2018/2/layout/IconLabelList"/>
    <dgm:cxn modelId="{C3324D99-D276-4B13-9FB5-A52629A19C20}" type="presParOf" srcId="{250723D1-5CF1-4FC7-A270-34DFDF7E1CE7}" destId="{5AA9DD18-73A8-46C4-BF29-B15C130F3A1C}" srcOrd="1" destOrd="0" presId="urn:microsoft.com/office/officeart/2018/2/layout/IconLabelList"/>
    <dgm:cxn modelId="{73369B6D-AFE5-4B49-ADF7-EA8B6B4C8AEF}" type="presParOf" srcId="{250723D1-5CF1-4FC7-A270-34DFDF7E1CE7}" destId="{6C7AB4D7-C05A-43AA-842A-F1E44E3E1CB8}" srcOrd="2" destOrd="0" presId="urn:microsoft.com/office/officeart/2018/2/layout/IconLabelList"/>
    <dgm:cxn modelId="{B32C0886-1E00-434B-81B5-98AB83EC7C57}" type="presParOf" srcId="{7300E825-6BA7-446E-813C-6CEB14A0F41F}" destId="{6F2913AD-B0CA-4F16-8E56-635B821B24E2}" srcOrd="5" destOrd="0" presId="urn:microsoft.com/office/officeart/2018/2/layout/IconLabelList"/>
    <dgm:cxn modelId="{7DDB8F72-EF82-4C82-8A13-304738675AA7}" type="presParOf" srcId="{7300E825-6BA7-446E-813C-6CEB14A0F41F}" destId="{A60EA96D-DEB4-4FAA-A826-946DED9BC2D6}" srcOrd="6" destOrd="0" presId="urn:microsoft.com/office/officeart/2018/2/layout/IconLabelList"/>
    <dgm:cxn modelId="{B6AA7CB1-6DF7-4A1F-A03B-5A2D541963C8}" type="presParOf" srcId="{A60EA96D-DEB4-4FAA-A826-946DED9BC2D6}" destId="{D233B49C-0EC0-4657-BA39-DC98C53DE895}" srcOrd="0" destOrd="0" presId="urn:microsoft.com/office/officeart/2018/2/layout/IconLabelList"/>
    <dgm:cxn modelId="{214754A8-E8AD-4DF4-826C-857354366A34}" type="presParOf" srcId="{A60EA96D-DEB4-4FAA-A826-946DED9BC2D6}" destId="{0B065430-85FA-405C-BE9E-F29E974F2D92}" srcOrd="1" destOrd="0" presId="urn:microsoft.com/office/officeart/2018/2/layout/IconLabelList"/>
    <dgm:cxn modelId="{F595A43C-4DFE-4B7F-8CA1-D0DDAA8B22AD}" type="presParOf" srcId="{A60EA96D-DEB4-4FAA-A826-946DED9BC2D6}" destId="{C18DBF13-300A-4C6C-A57E-8065D7325D0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FCC73-A686-43B2-99DE-6B911044F7D2}">
      <dsp:nvSpPr>
        <dsp:cNvPr id="0" name=""/>
        <dsp:cNvSpPr/>
      </dsp:nvSpPr>
      <dsp:spPr>
        <a:xfrm>
          <a:off x="1137780" y="1203568"/>
          <a:ext cx="932524" cy="9325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5562F9-861E-47B3-A891-00B14CCE5E16}">
      <dsp:nvSpPr>
        <dsp:cNvPr id="0" name=""/>
        <dsp:cNvSpPr/>
      </dsp:nvSpPr>
      <dsp:spPr>
        <a:xfrm>
          <a:off x="567904" y="2427769"/>
          <a:ext cx="207227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Establish clear career goals upfront</a:t>
          </a:r>
        </a:p>
      </dsp:txBody>
      <dsp:txXfrm>
        <a:off x="567904" y="2427769"/>
        <a:ext cx="2072276" cy="720000"/>
      </dsp:txXfrm>
    </dsp:sp>
    <dsp:sp modelId="{138CFAB1-D77E-4ABC-822A-F9A926F03378}">
      <dsp:nvSpPr>
        <dsp:cNvPr id="0" name=""/>
        <dsp:cNvSpPr/>
      </dsp:nvSpPr>
      <dsp:spPr>
        <a:xfrm>
          <a:off x="3572705" y="1203568"/>
          <a:ext cx="932524" cy="9325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1C0266-126F-4CC3-B942-945465A7A60F}">
      <dsp:nvSpPr>
        <dsp:cNvPr id="0" name=""/>
        <dsp:cNvSpPr/>
      </dsp:nvSpPr>
      <dsp:spPr>
        <a:xfrm>
          <a:off x="3002829" y="2427769"/>
          <a:ext cx="207227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Demonstrate your value through numbers</a:t>
          </a:r>
        </a:p>
      </dsp:txBody>
      <dsp:txXfrm>
        <a:off x="3002829" y="2427769"/>
        <a:ext cx="2072276" cy="720000"/>
      </dsp:txXfrm>
    </dsp:sp>
    <dsp:sp modelId="{5A2D050C-5B7F-47AE-86EC-D2F960F7449B}">
      <dsp:nvSpPr>
        <dsp:cNvPr id="0" name=""/>
        <dsp:cNvSpPr/>
      </dsp:nvSpPr>
      <dsp:spPr>
        <a:xfrm>
          <a:off x="6007631" y="1203568"/>
          <a:ext cx="932524" cy="9325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7AB4D7-C05A-43AA-842A-F1E44E3E1CB8}">
      <dsp:nvSpPr>
        <dsp:cNvPr id="0" name=""/>
        <dsp:cNvSpPr/>
      </dsp:nvSpPr>
      <dsp:spPr>
        <a:xfrm>
          <a:off x="5437755" y="2427769"/>
          <a:ext cx="207227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You don’t have to erase “early” experience</a:t>
          </a:r>
        </a:p>
      </dsp:txBody>
      <dsp:txXfrm>
        <a:off x="5437755" y="2427769"/>
        <a:ext cx="2072276" cy="720000"/>
      </dsp:txXfrm>
    </dsp:sp>
    <dsp:sp modelId="{D233B49C-0EC0-4657-BA39-DC98C53DE895}">
      <dsp:nvSpPr>
        <dsp:cNvPr id="0" name=""/>
        <dsp:cNvSpPr/>
      </dsp:nvSpPr>
      <dsp:spPr>
        <a:xfrm>
          <a:off x="8442556" y="1203568"/>
          <a:ext cx="932524" cy="9325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8DBF13-300A-4C6C-A57E-8065D7325D06}">
      <dsp:nvSpPr>
        <dsp:cNvPr id="0" name=""/>
        <dsp:cNvSpPr/>
      </dsp:nvSpPr>
      <dsp:spPr>
        <a:xfrm>
          <a:off x="7872680" y="2427769"/>
          <a:ext cx="207227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Use your headline/executive summary to show your unique value</a:t>
          </a:r>
        </a:p>
      </dsp:txBody>
      <dsp:txXfrm>
        <a:off x="7872680" y="2427769"/>
        <a:ext cx="2072276"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65693"/>
          </a:xfrm>
          <a:prstGeom prst="rect">
            <a:avLst/>
          </a:prstGeom>
        </p:spPr>
        <p:txBody>
          <a:bodyPr vert="horz" lIns="91440" tIns="45720" rIns="91440" bIns="45720" rtlCol="0"/>
          <a:lstStyle>
            <a:lvl1pPr algn="r">
              <a:defRPr sz="1200"/>
            </a:lvl1pPr>
          </a:lstStyle>
          <a:p>
            <a:fld id="{4954C6E1-AF92-4FB7-A013-0B520EBC30AE}" type="datetimeFigureOut">
              <a:rPr lang="en-US"/>
              <a:t>9/6/2023</a:t>
            </a:fld>
            <a:endParaRPr/>
          </a:p>
        </p:txBody>
      </p:sp>
      <p:sp>
        <p:nvSpPr>
          <p:cNvPr id="4" name="Footer Placeholder 3"/>
          <p:cNvSpPr>
            <a:spLocks noGrp="1"/>
          </p:cNvSpPr>
          <p:nvPr>
            <p:ph type="ftr" sz="quarter" idx="2"/>
          </p:nvPr>
        </p:nvSpPr>
        <p:spPr>
          <a:xfrm>
            <a:off x="0" y="8846553"/>
            <a:ext cx="2971800" cy="465693"/>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lIns="91440" tIns="45720" rIns="91440" bIns="45720"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23:10.833"/>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6491 56,'-28'0,"-6"-1,0 1,1 3,-63 11,-78 20,-230 14,228-31,-48 7,-1404 124,1488-140,-259-16,377 4,1 0,-25-9,28 7,0 1,0 1,-29-3,-5 6,-1 2,-64 11,-107 28,-504 130,227-49,320-79,-260 96,393-118,1 2,-61 39,82-44,0 1,1 2,2 0,0 1,-24 30,10-1,3 1,-33 67,28-48,26-46,2 1,0 0,1 0,2 1,0 0,-4 34,7-18,1 0,2 0,6 57,-3-85,2-1,-1 0,2 0,0 0,0-1,2 1,-1-1,1 0,1-1,12 17,10 9,54 53,-54-62,1-1,2-1,0-2,2-2,0-1,2-1,0-2,1-1,1-3,0 0,1-3,64 11,510 48,6-49,826-19,-660-5,-430 4,682-14,-235-65,-143-52,-460 86,522-127,-300 47,-367 106,32-11,-1-4,110-60,-153 73,-26 12,1 0,17-13,-30 18,0 1,0-2,-1 1,1 0,-1-1,0 0,0 0,0 0,0 0,-1 0,1 0,2-9,1-2,1 0,1 1,0-1,12-15,-12 20,-1 0,-1-1,1 0,-2 0,0 0,0-1,-1 0,6-24,-2-29,2-8,1-89,-11 138,-1 1,-1 0,-1 0,-2 0,0 0,-1 0,-1 1,-1 0,-20-38,0 8,-2 1,-2 2,-2 1,-70-74,78 95,-2 2,-1 0,-2 2,0 2,-1 0,0 2,-2 2,-51-19,-12 6,-1 4,-141-19,67 32,110 10,-75-12,-88-16,135 22,-171-42,205 37,-78-8,101 18,-77-5,-216 9,321 1,4-1,-56 1,0 3,-101 20,132-16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22:45.403"/>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7839 809,'0'-4,"0"1,-1 0,0-1,1 1,-1 0,-1 0,1-1,0 1,-1 0,0 0,1 0,-4-2,-29-35,23 29,-7-7,-2 1,0 1,-1 1,-1 0,0 2,-1 0,-1 2,1 0,-40-11,-24-1,-125-18,202 39,-641-70,-7 40,159 11,426 17,0-2,0-4,-94-25,133 27,-1 1,0 2,0 1,0 2,-49 3,-178 28,193-19,-675 49,198-24,342-12,-401 98,-126 92,638-183,1 3,2 5,-93 53,122-51,2 2,-57 54,46-36,-202 165,260-216,1 0,0 1,0 1,1 0,0 0,1 1,0 0,1 1,-8 16,-7 11,-2 0,-1-1,-34 36,-40 60,70-88,-8 10,-56 118,85-147,2 0,0 0,1 1,2 0,1 0,2 47,-4 35,0-69,-1 6,2 0,2 1,2-1,7 53,-3-84,1 1,1-1,0 0,1 0,1-1,16 26,69 87,-89-124,39 50,4-1,54 48,-78-81,2-1,0-1,1-2,0 0,2-2,0-1,33 12,5-6,2-2,133 17,142-10,-260-21,690 26,-488-25,387-42,233-25,-640 56,264-20,-54-34,-386 44,114-36,-88 21,133-30,254-72,-437 109,119-63,-62 27,220-119,-80 38,-197 112,79-24,-98 39,0-2,-2-2,1-3,61-38,-103 57,31-20,-1-2,-1-1,-2-1,51-56,-68 63,-2-1,0 0,-1-1,-1 0,9-33,10-22,32-104,-7 15,-34 114,-3-1,-1-1,10-76,-16 45,-1-127,-8 88,-2-103,0 207,0 0,-2 1,0-1,-1 1,0 0,-2 0,0 0,-1 1,-1 0,-15-22,3 10,-2 1,0 1,-2 1,-42-35,-36-30,-66-51,145 125,-1 1,-1 0,0 2,-1 1,-41-13,63 24,-26-8,-1 1,0 1,-59-7,85 16,0 0,0-1,0 2,0-1,1 1,-1 0,0 0,1 0,-1 1,1 0,0 0,-1 0,2 1,-8 5,7-4,-1 0,0-1,0 0,-1 0,1-1,-1 0,0 0,0 0,-14 2,-41 1,-121-7,81-2,-1257 2,737 2,449 13,15 0,-9 0,-4-1,17-13,34 0,-141 16,225-11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95C10850-0874-4A61-99B4-D613C5E8D9EA}" type="datetimeFigureOut">
              <a:rPr lang="en-US"/>
              <a:t>9/6/2023</a:t>
            </a:fld>
            <a:endParaRPr/>
          </a:p>
        </p:txBody>
      </p:sp>
      <p:sp>
        <p:nvSpPr>
          <p:cNvPr id="4" name="Slide Image Placeholder 3"/>
          <p:cNvSpPr>
            <a:spLocks noGrp="1" noRot="1" noChangeAspect="1"/>
          </p:cNvSpPr>
          <p:nvPr>
            <p:ph type="sldImg" idx="2"/>
          </p:nvPr>
        </p:nvSpPr>
        <p:spPr>
          <a:xfrm>
            <a:off x="325438" y="698500"/>
            <a:ext cx="6207125" cy="34925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9660D-1E50-72D0-9602-5BAE9F0B1B0A}"/>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B6D3AC62-F993-57FD-E22A-D03B5AFFCD78}"/>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823387-2C06-9F3E-F9B8-6B695F37BDE9}"/>
              </a:ext>
            </a:extLst>
          </p:cNvPr>
          <p:cNvSpPr>
            <a:spLocks noGrp="1"/>
          </p:cNvSpPr>
          <p:nvPr>
            <p:ph type="dt" sz="half" idx="10"/>
          </p:nvPr>
        </p:nvSpPr>
        <p:spPr/>
        <p:txBody>
          <a:bodyPr/>
          <a:lstStyle/>
          <a:p>
            <a:fld id="{6AD6EE87-EBD5-4F12-A48A-63ACA297AC8F}" type="datetimeFigureOut">
              <a:rPr lang="en-US" smtClean="0"/>
              <a:t>9/6/2023</a:t>
            </a:fld>
            <a:endParaRPr lang="en-US" dirty="0"/>
          </a:p>
        </p:txBody>
      </p:sp>
      <p:sp>
        <p:nvSpPr>
          <p:cNvPr id="5" name="Footer Placeholder 4">
            <a:extLst>
              <a:ext uri="{FF2B5EF4-FFF2-40B4-BE49-F238E27FC236}">
                <a16:creationId xmlns:a16="http://schemas.microsoft.com/office/drawing/2014/main" id="{297C8A1D-460D-AA9F-9B4D-32F5822AF91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BA04BAF-85D4-E1B5-E921-0944192553EF}"/>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84370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2D094-D6E9-FBD9-3C59-F4D4565EA3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3A4B79B-E345-B592-7F72-2FA5EE40857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A4F45A-33CB-8989-CD2C-38D3DEC6BA1A}"/>
              </a:ext>
            </a:extLst>
          </p:cNvPr>
          <p:cNvSpPr>
            <a:spLocks noGrp="1"/>
          </p:cNvSpPr>
          <p:nvPr>
            <p:ph type="dt" sz="half" idx="10"/>
          </p:nvPr>
        </p:nvSpPr>
        <p:spPr/>
        <p:txBody>
          <a:bodyPr/>
          <a:lstStyle/>
          <a:p>
            <a:fld id="{3B9B9059-F1D6-41D0-95CF-D21CAA096B3A}" type="datetimeFigureOut">
              <a:rPr lang="en-US" smtClean="0"/>
              <a:t>9/6/2023</a:t>
            </a:fld>
            <a:endParaRPr lang="en-US"/>
          </a:p>
        </p:txBody>
      </p:sp>
      <p:sp>
        <p:nvSpPr>
          <p:cNvPr id="5" name="Footer Placeholder 4">
            <a:extLst>
              <a:ext uri="{FF2B5EF4-FFF2-40B4-BE49-F238E27FC236}">
                <a16:creationId xmlns:a16="http://schemas.microsoft.com/office/drawing/2014/main" id="{497CAFDD-94E7-14F9-20C8-95208199DB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B20F09-0F57-8C96-B353-2237F1AF5F5F}"/>
              </a:ext>
            </a:extLst>
          </p:cNvPr>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4080066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07E1EF-87CA-5669-D037-3726A3F40FAC}"/>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B8F067-5405-0ED5-8C39-5F00453FA7C1}"/>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530E6F-ED6A-8146-CF72-1C1702EC6EFE}"/>
              </a:ext>
            </a:extLst>
          </p:cNvPr>
          <p:cNvSpPr>
            <a:spLocks noGrp="1"/>
          </p:cNvSpPr>
          <p:nvPr>
            <p:ph type="dt" sz="half" idx="10"/>
          </p:nvPr>
        </p:nvSpPr>
        <p:spPr/>
        <p:txBody>
          <a:bodyPr/>
          <a:lstStyle/>
          <a:p>
            <a:fld id="{3B9B9059-F1D6-41D0-95CF-D21CAA096B3A}" type="datetimeFigureOut">
              <a:rPr lang="en-US" smtClean="0"/>
              <a:t>9/6/2023</a:t>
            </a:fld>
            <a:endParaRPr lang="en-US"/>
          </a:p>
        </p:txBody>
      </p:sp>
      <p:sp>
        <p:nvSpPr>
          <p:cNvPr id="5" name="Footer Placeholder 4">
            <a:extLst>
              <a:ext uri="{FF2B5EF4-FFF2-40B4-BE49-F238E27FC236}">
                <a16:creationId xmlns:a16="http://schemas.microsoft.com/office/drawing/2014/main" id="{0CACE9AD-FC9C-1282-CAD1-A95F597B0B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E8051B-2475-AFAB-8739-318D3C24E35C}"/>
              </a:ext>
            </a:extLst>
          </p:cNvPr>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3708745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7C70E-F0F9-E03E-DEAC-944EB62C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B07564-AEB9-E0E8-C27C-851DB28D97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54132F-1F27-6ADE-B3FA-153C5FCD7537}"/>
              </a:ext>
            </a:extLst>
          </p:cNvPr>
          <p:cNvSpPr>
            <a:spLocks noGrp="1"/>
          </p:cNvSpPr>
          <p:nvPr>
            <p:ph type="dt" sz="half" idx="10"/>
          </p:nvPr>
        </p:nvSpPr>
        <p:spPr/>
        <p:txBody>
          <a:bodyPr/>
          <a:lstStyle/>
          <a:p>
            <a:fld id="{3B9B9059-F1D6-41D0-95CF-D21CAA096B3A}" type="datetimeFigureOut">
              <a:rPr lang="en-US" smtClean="0"/>
              <a:t>9/6/2023</a:t>
            </a:fld>
            <a:endParaRPr lang="en-US"/>
          </a:p>
        </p:txBody>
      </p:sp>
      <p:sp>
        <p:nvSpPr>
          <p:cNvPr id="5" name="Footer Placeholder 4">
            <a:extLst>
              <a:ext uri="{FF2B5EF4-FFF2-40B4-BE49-F238E27FC236}">
                <a16:creationId xmlns:a16="http://schemas.microsoft.com/office/drawing/2014/main" id="{DDBFED84-79F4-C05C-1C7C-75AB3EC9C6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BA2F51-1A31-3F02-F86F-CB15817D77F4}"/>
              </a:ext>
            </a:extLst>
          </p:cNvPr>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283034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907D5-93DE-C54E-13EB-54508357888A}"/>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756A97ED-4FDB-0052-13E5-A73280E4380E}"/>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31308E-AFC7-9DF7-A2B1-E687A1A4BE82}"/>
              </a:ext>
            </a:extLst>
          </p:cNvPr>
          <p:cNvSpPr>
            <a:spLocks noGrp="1"/>
          </p:cNvSpPr>
          <p:nvPr>
            <p:ph type="dt" sz="half" idx="10"/>
          </p:nvPr>
        </p:nvSpPr>
        <p:spPr/>
        <p:txBody>
          <a:bodyPr/>
          <a:lstStyle/>
          <a:p>
            <a:fld id="{3B9B9059-F1D6-41D0-95CF-D21CAA096B3A}" type="datetimeFigureOut">
              <a:rPr lang="en-US" smtClean="0"/>
              <a:t>9/6/2023</a:t>
            </a:fld>
            <a:endParaRPr lang="en-US"/>
          </a:p>
        </p:txBody>
      </p:sp>
      <p:sp>
        <p:nvSpPr>
          <p:cNvPr id="5" name="Footer Placeholder 4">
            <a:extLst>
              <a:ext uri="{FF2B5EF4-FFF2-40B4-BE49-F238E27FC236}">
                <a16:creationId xmlns:a16="http://schemas.microsoft.com/office/drawing/2014/main" id="{BBB563ED-A9F8-905B-1A54-1F193555EF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05C4CD-7343-6312-B2E6-2246F7553996}"/>
              </a:ext>
            </a:extLst>
          </p:cNvPr>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100561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07432-E980-7531-D418-674735EF18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FE4BFE-5EFD-23AF-D75D-ECEF6E3DFE37}"/>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482E41-0EB2-AC6C-27BF-BFB0C113BC2E}"/>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BF2471-444A-B9B2-1E09-9F7F9271A64C}"/>
              </a:ext>
            </a:extLst>
          </p:cNvPr>
          <p:cNvSpPr>
            <a:spLocks noGrp="1"/>
          </p:cNvSpPr>
          <p:nvPr>
            <p:ph type="dt" sz="half" idx="10"/>
          </p:nvPr>
        </p:nvSpPr>
        <p:spPr/>
        <p:txBody>
          <a:bodyPr/>
          <a:lstStyle/>
          <a:p>
            <a:fld id="{3B9B9059-F1D6-41D0-95CF-D21CAA096B3A}" type="datetimeFigureOut">
              <a:rPr lang="en-US" smtClean="0"/>
              <a:t>9/6/2023</a:t>
            </a:fld>
            <a:endParaRPr lang="en-US"/>
          </a:p>
        </p:txBody>
      </p:sp>
      <p:sp>
        <p:nvSpPr>
          <p:cNvPr id="6" name="Footer Placeholder 5">
            <a:extLst>
              <a:ext uri="{FF2B5EF4-FFF2-40B4-BE49-F238E27FC236}">
                <a16:creationId xmlns:a16="http://schemas.microsoft.com/office/drawing/2014/main" id="{8D3FF925-3950-F1B6-C080-9F054AE1E7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71FD8C-9849-31C6-F934-FE6D916179C3}"/>
              </a:ext>
            </a:extLst>
          </p:cNvPr>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248019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B3BBB-40AB-8871-1666-5F5D4AC08790}"/>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D21295-7564-50A2-6A6E-448D41ED156B}"/>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9A98FF-1484-BEB1-0D4A-7D4E24BFB196}"/>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613BAC-8F32-F3E4-F383-7B23F99E3328}"/>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F9B5F0-A2E0-2165-A351-6E6B2F5FB57C}"/>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682512-C9AD-9377-6488-685A01E5B579}"/>
              </a:ext>
            </a:extLst>
          </p:cNvPr>
          <p:cNvSpPr>
            <a:spLocks noGrp="1"/>
          </p:cNvSpPr>
          <p:nvPr>
            <p:ph type="dt" sz="half" idx="10"/>
          </p:nvPr>
        </p:nvSpPr>
        <p:spPr/>
        <p:txBody>
          <a:bodyPr/>
          <a:lstStyle/>
          <a:p>
            <a:fld id="{3B9B9059-F1D6-41D0-95CF-D21CAA096B3A}" type="datetimeFigureOut">
              <a:rPr lang="en-US" smtClean="0"/>
              <a:t>9/6/2023</a:t>
            </a:fld>
            <a:endParaRPr lang="en-US"/>
          </a:p>
        </p:txBody>
      </p:sp>
      <p:sp>
        <p:nvSpPr>
          <p:cNvPr id="8" name="Footer Placeholder 7">
            <a:extLst>
              <a:ext uri="{FF2B5EF4-FFF2-40B4-BE49-F238E27FC236}">
                <a16:creationId xmlns:a16="http://schemas.microsoft.com/office/drawing/2014/main" id="{F5F315CC-B2B3-75C0-4ACC-274915FD0D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61695D-59C8-3D21-FF2D-9BFFA58FBA02}"/>
              </a:ext>
            </a:extLst>
          </p:cNvPr>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895241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8D640-779E-E711-E27C-18BD42FD4B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DFB3DA-BB9E-7C53-2FD7-764CDB46C62E}"/>
              </a:ext>
            </a:extLst>
          </p:cNvPr>
          <p:cNvSpPr>
            <a:spLocks noGrp="1"/>
          </p:cNvSpPr>
          <p:nvPr>
            <p:ph type="dt" sz="half" idx="10"/>
          </p:nvPr>
        </p:nvSpPr>
        <p:spPr/>
        <p:txBody>
          <a:bodyPr/>
          <a:lstStyle/>
          <a:p>
            <a:fld id="{3B9B9059-F1D6-41D0-95CF-D21CAA096B3A}" type="datetimeFigureOut">
              <a:rPr lang="en-US" smtClean="0"/>
              <a:t>9/6/2023</a:t>
            </a:fld>
            <a:endParaRPr lang="en-US"/>
          </a:p>
        </p:txBody>
      </p:sp>
      <p:sp>
        <p:nvSpPr>
          <p:cNvPr id="4" name="Footer Placeholder 3">
            <a:extLst>
              <a:ext uri="{FF2B5EF4-FFF2-40B4-BE49-F238E27FC236}">
                <a16:creationId xmlns:a16="http://schemas.microsoft.com/office/drawing/2014/main" id="{604AA54B-A647-E5EA-402D-F68A0924A0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AE1F668-EF8E-5440-0948-DCDF4B3262EA}"/>
              </a:ext>
            </a:extLst>
          </p:cNvPr>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277243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835863-72A9-3DEB-5AFF-DC6C6FB008D5}"/>
              </a:ext>
            </a:extLst>
          </p:cNvPr>
          <p:cNvSpPr>
            <a:spLocks noGrp="1"/>
          </p:cNvSpPr>
          <p:nvPr>
            <p:ph type="dt" sz="half" idx="10"/>
          </p:nvPr>
        </p:nvSpPr>
        <p:spPr/>
        <p:txBody>
          <a:bodyPr/>
          <a:lstStyle/>
          <a:p>
            <a:fld id="{56E91E96-98B0-4413-9547-46F3504108EF}" type="datetimeFigureOut">
              <a:rPr lang="en-US" smtClean="0"/>
              <a:t>9/6/2023</a:t>
            </a:fld>
            <a:endParaRPr lang="en-US" dirty="0"/>
          </a:p>
        </p:txBody>
      </p:sp>
      <p:sp>
        <p:nvSpPr>
          <p:cNvPr id="3" name="Footer Placeholder 2">
            <a:extLst>
              <a:ext uri="{FF2B5EF4-FFF2-40B4-BE49-F238E27FC236}">
                <a16:creationId xmlns:a16="http://schemas.microsoft.com/office/drawing/2014/main" id="{27B16083-43C4-F32D-BCDD-4E9E95F4954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388A591-2196-E888-874B-C08CFFAD006A}"/>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76414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06774-9E94-258D-ABDF-5EB1614AC890}"/>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4F1737C6-4B4F-2253-0E43-C620B546C02F}"/>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779500-94F8-280B-EB71-92A6B9540890}"/>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D758C3-5846-61FE-B6EA-44BB7C969DCA}"/>
              </a:ext>
            </a:extLst>
          </p:cNvPr>
          <p:cNvSpPr>
            <a:spLocks noGrp="1"/>
          </p:cNvSpPr>
          <p:nvPr>
            <p:ph type="dt" sz="half" idx="10"/>
          </p:nvPr>
        </p:nvSpPr>
        <p:spPr/>
        <p:txBody>
          <a:bodyPr/>
          <a:lstStyle/>
          <a:p>
            <a:fld id="{05C68B11-C5A8-448C-8CE9-B1A273C79CFC}" type="datetimeFigureOut">
              <a:rPr lang="en-US" smtClean="0"/>
              <a:t>9/6/2023</a:t>
            </a:fld>
            <a:endParaRPr lang="en-US" dirty="0"/>
          </a:p>
        </p:txBody>
      </p:sp>
      <p:sp>
        <p:nvSpPr>
          <p:cNvPr id="6" name="Footer Placeholder 5">
            <a:extLst>
              <a:ext uri="{FF2B5EF4-FFF2-40B4-BE49-F238E27FC236}">
                <a16:creationId xmlns:a16="http://schemas.microsoft.com/office/drawing/2014/main" id="{BBA4D896-60DB-80A7-8BEE-7B617C55D54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9D456AB-D3E2-B56D-8965-51878021842B}"/>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7713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FBE7A-2136-6F54-2954-40274652F536}"/>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57CC5910-FAC2-7546-5BE0-CDE2647DC5A8}"/>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978E893A-ABD6-B5BA-F020-6E0A234ADD7C}"/>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2D052-05CC-C51B-22A4-BE4007CDE9A1}"/>
              </a:ext>
            </a:extLst>
          </p:cNvPr>
          <p:cNvSpPr>
            <a:spLocks noGrp="1"/>
          </p:cNvSpPr>
          <p:nvPr>
            <p:ph type="dt" sz="half" idx="10"/>
          </p:nvPr>
        </p:nvSpPr>
        <p:spPr/>
        <p:txBody>
          <a:bodyPr/>
          <a:lstStyle/>
          <a:p>
            <a:fld id="{C7616CA0-919D-4A49-9C8A-62FDFB3A5183}" type="datetimeFigureOut">
              <a:rPr lang="en-US" smtClean="0"/>
              <a:t>9/6/2023</a:t>
            </a:fld>
            <a:endParaRPr lang="en-US" dirty="0"/>
          </a:p>
        </p:txBody>
      </p:sp>
      <p:sp>
        <p:nvSpPr>
          <p:cNvPr id="6" name="Footer Placeholder 5">
            <a:extLst>
              <a:ext uri="{FF2B5EF4-FFF2-40B4-BE49-F238E27FC236}">
                <a16:creationId xmlns:a16="http://schemas.microsoft.com/office/drawing/2014/main" id="{6F752B79-2D15-36AC-0BD7-0E1F56C0813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6B4CB01-BE79-F505-7283-B11E2BA7DEA6}"/>
              </a:ext>
            </a:extLst>
          </p:cNvPr>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2476139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400AFB-B6A2-0445-A9B7-BC1865219F9C}"/>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C1D95B-EBCC-2F54-88EE-BA34356A07F3}"/>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3194F2-4A30-45F4-8B70-419A11630CB5}"/>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9B9059-F1D6-41D0-95CF-D21CAA096B3A}" type="datetimeFigureOut">
              <a:rPr lang="en-US" smtClean="0"/>
              <a:pPr/>
              <a:t>9/6/2023</a:t>
            </a:fld>
            <a:endParaRPr lang="en-US"/>
          </a:p>
        </p:txBody>
      </p:sp>
      <p:sp>
        <p:nvSpPr>
          <p:cNvPr id="5" name="Footer Placeholder 4">
            <a:extLst>
              <a:ext uri="{FF2B5EF4-FFF2-40B4-BE49-F238E27FC236}">
                <a16:creationId xmlns:a16="http://schemas.microsoft.com/office/drawing/2014/main" id="{89A0DD50-5FFB-5BBA-9E38-0399FC738795}"/>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53BB9B-3594-0201-56ED-ED3CE03092C6}"/>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FD5434-F838-4DD4-A17B-1CB1A1850DF4}" type="slidenum">
              <a:rPr lang="en-US" smtClean="0"/>
              <a:pPr/>
              <a:t>‹#›</a:t>
            </a:fld>
            <a:endParaRPr lang="en-US"/>
          </a:p>
        </p:txBody>
      </p:sp>
    </p:spTree>
    <p:extLst>
      <p:ext uri="{BB962C8B-B14F-4D97-AF65-F5344CB8AC3E}">
        <p14:creationId xmlns:p14="http://schemas.microsoft.com/office/powerpoint/2010/main" val="3220880018"/>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0575"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ctrTitle"/>
          </p:nvPr>
        </p:nvSpPr>
        <p:spPr>
          <a:xfrm>
            <a:off x="455773" y="685800"/>
            <a:ext cx="4495800" cy="3159221"/>
          </a:xfrm>
        </p:spPr>
        <p:txBody>
          <a:bodyPr>
            <a:normAutofit/>
          </a:bodyPr>
          <a:lstStyle/>
          <a:p>
            <a:r>
              <a:rPr lang="en-US" sz="4800" b="1" dirty="0"/>
              <a:t>Writing Your Ageless Resume</a:t>
            </a:r>
            <a:br>
              <a:rPr lang="en-US" sz="2400" dirty="0"/>
            </a:br>
            <a:endParaRPr lang="en-US" sz="2400" dirty="0">
              <a:ea typeface="Cambria" panose="02040503050406030204" pitchFamily="18" charset="0"/>
              <a:cs typeface="Calibri" panose="020F0502020204030204" pitchFamily="34" charset="0"/>
            </a:endParaRPr>
          </a:p>
        </p:txBody>
      </p:sp>
      <p:sp>
        <p:nvSpPr>
          <p:cNvPr id="8" name="Subtitle 7">
            <a:extLst>
              <a:ext uri="{FF2B5EF4-FFF2-40B4-BE49-F238E27FC236}">
                <a16:creationId xmlns:a16="http://schemas.microsoft.com/office/drawing/2014/main" id="{BDFDEE25-2439-F554-A60F-C0394D791148}"/>
              </a:ext>
            </a:extLst>
          </p:cNvPr>
          <p:cNvSpPr>
            <a:spLocks noGrp="1"/>
          </p:cNvSpPr>
          <p:nvPr>
            <p:ph type="subTitle" idx="1"/>
          </p:nvPr>
        </p:nvSpPr>
        <p:spPr>
          <a:xfrm>
            <a:off x="1065212" y="4419600"/>
            <a:ext cx="3124523" cy="1136843"/>
          </a:xfrm>
        </p:spPr>
        <p:txBody>
          <a:bodyPr>
            <a:normAutofit/>
          </a:bodyPr>
          <a:lstStyle/>
          <a:p>
            <a:r>
              <a:rPr lang="en-US" sz="1800" dirty="0"/>
              <a:t>Colleen Paulson</a:t>
            </a:r>
          </a:p>
        </p:txBody>
      </p:sp>
      <p:pic>
        <p:nvPicPr>
          <p:cNvPr id="6" name="Picture 5" descr="A close-up of a logo&#10;&#10;Description automatically generated">
            <a:extLst>
              <a:ext uri="{FF2B5EF4-FFF2-40B4-BE49-F238E27FC236}">
                <a16:creationId xmlns:a16="http://schemas.microsoft.com/office/drawing/2014/main" id="{A51973D0-B6AC-74F0-BCCE-5FEA790548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3412" y="0"/>
            <a:ext cx="5670549" cy="5670549"/>
          </a:xfrm>
          <a:prstGeom prst="rect">
            <a:avLst/>
          </a:prstGeom>
        </p:spPr>
      </p:pic>
    </p:spTree>
    <p:extLst>
      <p:ext uri="{BB962C8B-B14F-4D97-AF65-F5344CB8AC3E}">
        <p14:creationId xmlns:p14="http://schemas.microsoft.com/office/powerpoint/2010/main" val="10828716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E5042-CC8E-E6E4-C67C-0C28C7E00493}"/>
              </a:ext>
            </a:extLst>
          </p:cNvPr>
          <p:cNvSpPr>
            <a:spLocks noGrp="1"/>
          </p:cNvSpPr>
          <p:nvPr>
            <p:ph type="title"/>
          </p:nvPr>
        </p:nvSpPr>
        <p:spPr/>
        <p:txBody>
          <a:bodyPr/>
          <a:lstStyle/>
          <a:p>
            <a:r>
              <a:rPr lang="en-US" dirty="0"/>
              <a:t>You don’t have delete *old* experience</a:t>
            </a:r>
          </a:p>
        </p:txBody>
      </p:sp>
      <p:sp>
        <p:nvSpPr>
          <p:cNvPr id="3" name="Content Placeholder 2">
            <a:extLst>
              <a:ext uri="{FF2B5EF4-FFF2-40B4-BE49-F238E27FC236}">
                <a16:creationId xmlns:a16="http://schemas.microsoft.com/office/drawing/2014/main" id="{08FA563E-4168-C592-D3E4-8950D4972F43}"/>
              </a:ext>
            </a:extLst>
          </p:cNvPr>
          <p:cNvSpPr>
            <a:spLocks noGrp="1"/>
          </p:cNvSpPr>
          <p:nvPr>
            <p:ph idx="1"/>
          </p:nvPr>
        </p:nvSpPr>
        <p:spPr/>
        <p:txBody>
          <a:bodyPr/>
          <a:lstStyle/>
          <a:p>
            <a:r>
              <a:rPr lang="en-US" dirty="0"/>
              <a:t>Some coaches say: only show experience from the past 15 years</a:t>
            </a:r>
          </a:p>
          <a:p>
            <a:r>
              <a:rPr lang="en-US" dirty="0"/>
              <a:t>You can show ALL of your experience and be successful</a:t>
            </a:r>
          </a:p>
          <a:p>
            <a:r>
              <a:rPr lang="en-US" dirty="0"/>
              <a:t>We just need to be creative about how we show this </a:t>
            </a:r>
          </a:p>
          <a:p>
            <a:pPr marL="0" indent="0">
              <a:buNone/>
            </a:pPr>
            <a:r>
              <a:rPr lang="en-US" dirty="0"/>
              <a:t>(And if it’s not relevant, you don’t have to include it)</a:t>
            </a:r>
          </a:p>
        </p:txBody>
      </p:sp>
    </p:spTree>
    <p:extLst>
      <p:ext uri="{BB962C8B-B14F-4D97-AF65-F5344CB8AC3E}">
        <p14:creationId xmlns:p14="http://schemas.microsoft.com/office/powerpoint/2010/main" val="732875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Basic Resume Format tips</a:t>
            </a:r>
          </a:p>
        </p:txBody>
      </p:sp>
      <p:sp>
        <p:nvSpPr>
          <p:cNvPr id="3" name="Content Placeholder 2"/>
          <p:cNvSpPr>
            <a:spLocks noGrp="1"/>
          </p:cNvSpPr>
          <p:nvPr>
            <p:ph idx="1"/>
          </p:nvPr>
        </p:nvSpPr>
        <p:spPr/>
        <p:txBody>
          <a:bodyPr>
            <a:normAutofit/>
          </a:bodyPr>
          <a:lstStyle/>
          <a:p>
            <a:r>
              <a:rPr lang="en-US" dirty="0"/>
              <a:t>Plain font</a:t>
            </a:r>
          </a:p>
          <a:p>
            <a:r>
              <a:rPr lang="en-US" dirty="0"/>
              <a:t>LinkedIn URL </a:t>
            </a:r>
          </a:p>
          <a:p>
            <a:r>
              <a:rPr lang="en-US" dirty="0"/>
              <a:t>2 page maximum</a:t>
            </a:r>
          </a:p>
          <a:p>
            <a:r>
              <a:rPr lang="en-US" dirty="0"/>
              <a:t>Chronological (not functional)</a:t>
            </a:r>
          </a:p>
          <a:p>
            <a:r>
              <a:rPr lang="en-US" dirty="0"/>
              <a:t>City/State only (no home address)</a:t>
            </a:r>
          </a:p>
          <a:p>
            <a:r>
              <a:rPr lang="en-US" dirty="0"/>
              <a:t>Clean format (columns can be tricky)</a:t>
            </a:r>
          </a:p>
          <a:p>
            <a:r>
              <a:rPr lang="en-US" dirty="0"/>
              <a:t>Minimal graphics (really, you don’t need them)</a:t>
            </a:r>
          </a:p>
          <a:p>
            <a:r>
              <a:rPr lang="en-US" dirty="0"/>
              <a:t>No picture (unless it’s an acting resume or executive bio)</a:t>
            </a:r>
          </a:p>
        </p:txBody>
      </p:sp>
    </p:spTree>
    <p:extLst>
      <p:ext uri="{BB962C8B-B14F-4D97-AF65-F5344CB8AC3E}">
        <p14:creationId xmlns:p14="http://schemas.microsoft.com/office/powerpoint/2010/main" val="17262429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BC833-BB47-D0EA-067D-5C96F82B5864}"/>
              </a:ext>
            </a:extLst>
          </p:cNvPr>
          <p:cNvSpPr>
            <a:spLocks noGrp="1"/>
          </p:cNvSpPr>
          <p:nvPr>
            <p:ph type="title"/>
          </p:nvPr>
        </p:nvSpPr>
        <p:spPr/>
        <p:txBody>
          <a:bodyPr/>
          <a:lstStyle/>
          <a:p>
            <a:r>
              <a:rPr lang="en-US" dirty="0"/>
              <a:t>Words and phrases to avoid</a:t>
            </a:r>
          </a:p>
        </p:txBody>
      </p:sp>
      <p:sp>
        <p:nvSpPr>
          <p:cNvPr id="3" name="Content Placeholder 2">
            <a:extLst>
              <a:ext uri="{FF2B5EF4-FFF2-40B4-BE49-F238E27FC236}">
                <a16:creationId xmlns:a16="http://schemas.microsoft.com/office/drawing/2014/main" id="{95A17E34-E512-6E9A-32FA-0D4CF49D2A60}"/>
              </a:ext>
            </a:extLst>
          </p:cNvPr>
          <p:cNvSpPr>
            <a:spLocks noGrp="1"/>
          </p:cNvSpPr>
          <p:nvPr>
            <p:ph idx="1"/>
          </p:nvPr>
        </p:nvSpPr>
        <p:spPr/>
        <p:txBody>
          <a:bodyPr>
            <a:normAutofit/>
          </a:bodyPr>
          <a:lstStyle/>
          <a:p>
            <a:r>
              <a:rPr lang="en-US" dirty="0"/>
              <a:t>“Seasoned”</a:t>
            </a:r>
          </a:p>
          <a:p>
            <a:r>
              <a:rPr lang="en-US" dirty="0"/>
              <a:t>“Experienced”</a:t>
            </a:r>
          </a:p>
          <a:p>
            <a:r>
              <a:rPr lang="en-US" dirty="0"/>
              <a:t>"Responsible for"</a:t>
            </a:r>
          </a:p>
          <a:p>
            <a:r>
              <a:rPr lang="en-US" dirty="0"/>
              <a:t>“Mobile number”</a:t>
            </a:r>
          </a:p>
          <a:p>
            <a:r>
              <a:rPr lang="en-US" dirty="0"/>
              <a:t>“Objective statement”</a:t>
            </a:r>
          </a:p>
          <a:p>
            <a:r>
              <a:rPr lang="en-US" dirty="0"/>
              <a:t>"References available on request"</a:t>
            </a:r>
          </a:p>
        </p:txBody>
      </p:sp>
    </p:spTree>
    <p:extLst>
      <p:ext uri="{BB962C8B-B14F-4D97-AF65-F5344CB8AC3E}">
        <p14:creationId xmlns:p14="http://schemas.microsoft.com/office/powerpoint/2010/main" val="32257047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Resume Sections</a:t>
            </a:r>
          </a:p>
        </p:txBody>
      </p:sp>
      <p:sp>
        <p:nvSpPr>
          <p:cNvPr id="3" name="Content Placeholder 2"/>
          <p:cNvSpPr>
            <a:spLocks noGrp="1"/>
          </p:cNvSpPr>
          <p:nvPr>
            <p:ph idx="1"/>
          </p:nvPr>
        </p:nvSpPr>
        <p:spPr/>
        <p:txBody>
          <a:bodyPr>
            <a:normAutofit/>
          </a:bodyPr>
          <a:lstStyle/>
          <a:p>
            <a:r>
              <a:rPr lang="en-US" dirty="0"/>
              <a:t>Your Contact Information</a:t>
            </a:r>
          </a:p>
          <a:p>
            <a:r>
              <a:rPr lang="en-US" dirty="0"/>
              <a:t>Title/Headline</a:t>
            </a:r>
          </a:p>
          <a:p>
            <a:r>
              <a:rPr lang="en-US" dirty="0"/>
              <a:t>Executive Summary</a:t>
            </a:r>
          </a:p>
          <a:p>
            <a:r>
              <a:rPr lang="en-US" dirty="0"/>
              <a:t>Skills</a:t>
            </a:r>
          </a:p>
          <a:p>
            <a:r>
              <a:rPr lang="en-US" dirty="0"/>
              <a:t>Experience</a:t>
            </a:r>
          </a:p>
          <a:p>
            <a:r>
              <a:rPr lang="en-US" dirty="0"/>
              <a:t>Education</a:t>
            </a:r>
          </a:p>
          <a:p>
            <a:r>
              <a:rPr lang="en-US" dirty="0"/>
              <a:t>Additional Sections (Executive Development, Technical Skills, Certifications, Professional Coursework, Volunteer Work, Board Roles, Languages, Awards, Presentations, Publications, Affiliations)</a:t>
            </a:r>
          </a:p>
          <a:p>
            <a:endParaRPr lang="en-US" dirty="0"/>
          </a:p>
        </p:txBody>
      </p:sp>
    </p:spTree>
    <p:extLst>
      <p:ext uri="{BB962C8B-B14F-4D97-AF65-F5344CB8AC3E}">
        <p14:creationId xmlns:p14="http://schemas.microsoft.com/office/powerpoint/2010/main" val="41418401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C33BC-9A5E-5D0C-4CC5-E44E351793D5}"/>
              </a:ext>
            </a:extLst>
          </p:cNvPr>
          <p:cNvSpPr>
            <a:spLocks noGrp="1"/>
          </p:cNvSpPr>
          <p:nvPr>
            <p:ph type="title"/>
          </p:nvPr>
        </p:nvSpPr>
        <p:spPr/>
        <p:txBody>
          <a:bodyPr/>
          <a:lstStyle/>
          <a:p>
            <a:r>
              <a:rPr lang="en-US" dirty="0"/>
              <a:t>Contact information</a:t>
            </a:r>
          </a:p>
        </p:txBody>
      </p:sp>
      <p:sp>
        <p:nvSpPr>
          <p:cNvPr id="3" name="Content Placeholder 2">
            <a:extLst>
              <a:ext uri="{FF2B5EF4-FFF2-40B4-BE49-F238E27FC236}">
                <a16:creationId xmlns:a16="http://schemas.microsoft.com/office/drawing/2014/main" id="{7107E37B-626A-5E60-AAE0-89412DFEB7B8}"/>
              </a:ext>
            </a:extLst>
          </p:cNvPr>
          <p:cNvSpPr>
            <a:spLocks noGrp="1"/>
          </p:cNvSpPr>
          <p:nvPr>
            <p:ph idx="1"/>
          </p:nvPr>
        </p:nvSpPr>
        <p:spPr/>
        <p:txBody>
          <a:bodyPr/>
          <a:lstStyle/>
          <a:p>
            <a:r>
              <a:rPr lang="en-US" dirty="0"/>
              <a:t>LinkedIn URL </a:t>
            </a:r>
          </a:p>
          <a:p>
            <a:r>
              <a:rPr lang="en-US" dirty="0"/>
              <a:t>City/State only (no home address)</a:t>
            </a:r>
          </a:p>
          <a:p>
            <a:r>
              <a:rPr lang="en-US" dirty="0"/>
              <a:t>Professional email address (not your work email)</a:t>
            </a:r>
          </a:p>
          <a:p>
            <a:endParaRPr lang="en-US" dirty="0"/>
          </a:p>
        </p:txBody>
      </p:sp>
      <p:pic>
        <p:nvPicPr>
          <p:cNvPr id="5" name="Picture 4">
            <a:extLst>
              <a:ext uri="{FF2B5EF4-FFF2-40B4-BE49-F238E27FC236}">
                <a16:creationId xmlns:a16="http://schemas.microsoft.com/office/drawing/2014/main" id="{39FEFC49-0FF7-2157-3F4B-DB4980DDF7BA}"/>
              </a:ext>
            </a:extLst>
          </p:cNvPr>
          <p:cNvPicPr>
            <a:picLocks noChangeAspect="1"/>
          </p:cNvPicPr>
          <p:nvPr/>
        </p:nvPicPr>
        <p:blipFill rotWithShape="1">
          <a:blip r:embed="rId2"/>
          <a:srcRect l="26869" t="27641" r="28119" b="65298"/>
          <a:stretch/>
        </p:blipFill>
        <p:spPr>
          <a:xfrm>
            <a:off x="455612" y="4038600"/>
            <a:ext cx="10820400" cy="901700"/>
          </a:xfrm>
          <a:prstGeom prst="rect">
            <a:avLst/>
          </a:prstGeom>
        </p:spPr>
      </p:pic>
      <p:pic>
        <p:nvPicPr>
          <p:cNvPr id="6" name="Picture 5">
            <a:extLst>
              <a:ext uri="{FF2B5EF4-FFF2-40B4-BE49-F238E27FC236}">
                <a16:creationId xmlns:a16="http://schemas.microsoft.com/office/drawing/2014/main" id="{50B92375-F2DE-CBC1-5C8A-A7DCF2F1500F}"/>
              </a:ext>
            </a:extLst>
          </p:cNvPr>
          <p:cNvPicPr>
            <a:picLocks noChangeAspect="1"/>
          </p:cNvPicPr>
          <p:nvPr/>
        </p:nvPicPr>
        <p:blipFill>
          <a:blip r:embed="rId3"/>
          <a:stretch>
            <a:fillRect/>
          </a:stretch>
        </p:blipFill>
        <p:spPr>
          <a:xfrm>
            <a:off x="1903412" y="4318747"/>
            <a:ext cx="2304488" cy="341406"/>
          </a:xfrm>
          <a:prstGeom prst="rect">
            <a:avLst/>
          </a:prstGeom>
        </p:spPr>
      </p:pic>
      <p:pic>
        <p:nvPicPr>
          <p:cNvPr id="7" name="Picture 6">
            <a:extLst>
              <a:ext uri="{FF2B5EF4-FFF2-40B4-BE49-F238E27FC236}">
                <a16:creationId xmlns:a16="http://schemas.microsoft.com/office/drawing/2014/main" id="{DF3D1EBB-E130-7D8E-82FB-1ABC26E8FFF2}"/>
              </a:ext>
            </a:extLst>
          </p:cNvPr>
          <p:cNvPicPr>
            <a:picLocks noChangeAspect="1"/>
          </p:cNvPicPr>
          <p:nvPr/>
        </p:nvPicPr>
        <p:blipFill>
          <a:blip r:embed="rId4"/>
          <a:stretch>
            <a:fillRect/>
          </a:stretch>
        </p:blipFill>
        <p:spPr>
          <a:xfrm>
            <a:off x="9618593" y="4550099"/>
            <a:ext cx="1694835" cy="341406"/>
          </a:xfrm>
          <a:prstGeom prst="rect">
            <a:avLst/>
          </a:prstGeom>
        </p:spPr>
      </p:pic>
    </p:spTree>
    <p:extLst>
      <p:ext uri="{BB962C8B-B14F-4D97-AF65-F5344CB8AC3E}">
        <p14:creationId xmlns:p14="http://schemas.microsoft.com/office/powerpoint/2010/main" val="33059715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Title/headline</a:t>
            </a:r>
          </a:p>
        </p:txBody>
      </p:sp>
      <p:sp>
        <p:nvSpPr>
          <p:cNvPr id="3" name="Content Placeholder 2"/>
          <p:cNvSpPr>
            <a:spLocks noGrp="1"/>
          </p:cNvSpPr>
          <p:nvPr>
            <p:ph idx="1"/>
          </p:nvPr>
        </p:nvSpPr>
        <p:spPr/>
        <p:txBody>
          <a:bodyPr>
            <a:normAutofit/>
          </a:bodyPr>
          <a:lstStyle/>
          <a:p>
            <a:r>
              <a:rPr lang="en-US" dirty="0"/>
              <a:t>Think about what sets you apart from the competition – these are the things to emphasize in your headline/executive summary.</a:t>
            </a:r>
          </a:p>
          <a:p>
            <a:r>
              <a:rPr lang="en-US" dirty="0"/>
              <a:t>You can tweak the headline for each resume based on the job title.</a:t>
            </a:r>
          </a:p>
          <a:p>
            <a:r>
              <a:rPr lang="en-US" dirty="0"/>
              <a:t>Use your target role (vs current role)</a:t>
            </a:r>
          </a:p>
          <a:p>
            <a:r>
              <a:rPr lang="en-US" dirty="0"/>
              <a:t>Summarize your experience</a:t>
            </a:r>
          </a:p>
          <a:p>
            <a:r>
              <a:rPr lang="en-US" dirty="0"/>
              <a:t>Or you can choose a general statement (i.e. Executive Leadership, Fortune 500 Leader).</a:t>
            </a:r>
          </a:p>
          <a:p>
            <a:r>
              <a:rPr lang="en-US" dirty="0"/>
              <a:t>You can also add in the top skills and keywords required for the role.</a:t>
            </a:r>
          </a:p>
          <a:p>
            <a:r>
              <a:rPr lang="en-US" dirty="0"/>
              <a:t>Be creative!</a:t>
            </a:r>
          </a:p>
        </p:txBody>
      </p:sp>
    </p:spTree>
    <p:extLst>
      <p:ext uri="{BB962C8B-B14F-4D97-AF65-F5344CB8AC3E}">
        <p14:creationId xmlns:p14="http://schemas.microsoft.com/office/powerpoint/2010/main" val="25299395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F479-F5D5-7628-F86B-EE86CEF2757E}"/>
              </a:ext>
            </a:extLst>
          </p:cNvPr>
          <p:cNvSpPr>
            <a:spLocks noGrp="1"/>
          </p:cNvSpPr>
          <p:nvPr>
            <p:ph type="title"/>
          </p:nvPr>
        </p:nvSpPr>
        <p:spPr/>
        <p:txBody>
          <a:bodyPr/>
          <a:lstStyle/>
          <a:p>
            <a:r>
              <a:rPr lang="en-US" dirty="0"/>
              <a:t>Title/headline sample phrases</a:t>
            </a:r>
          </a:p>
        </p:txBody>
      </p:sp>
      <p:sp>
        <p:nvSpPr>
          <p:cNvPr id="3" name="Content Placeholder 2">
            <a:extLst>
              <a:ext uri="{FF2B5EF4-FFF2-40B4-BE49-F238E27FC236}">
                <a16:creationId xmlns:a16="http://schemas.microsoft.com/office/drawing/2014/main" id="{D48BD410-B68A-4EB5-48D3-50ADCBE67935}"/>
              </a:ext>
            </a:extLst>
          </p:cNvPr>
          <p:cNvSpPr>
            <a:spLocks noGrp="1"/>
          </p:cNvSpPr>
          <p:nvPr>
            <p:ph idx="1"/>
          </p:nvPr>
        </p:nvSpPr>
        <p:spPr>
          <a:xfrm>
            <a:off x="912812" y="1905000"/>
            <a:ext cx="10744200" cy="4114800"/>
          </a:xfrm>
        </p:spPr>
        <p:txBody>
          <a:bodyPr numCol="1">
            <a:normAutofit fontScale="62500" lnSpcReduction="20000"/>
          </a:bodyPr>
          <a:lstStyle/>
          <a:p>
            <a:r>
              <a:rPr lang="en-US" sz="3800" dirty="0"/>
              <a:t>Fortune 500 HR leader</a:t>
            </a:r>
          </a:p>
          <a:p>
            <a:r>
              <a:rPr lang="en-US" sz="3800" dirty="0"/>
              <a:t>VP, Procurement</a:t>
            </a:r>
          </a:p>
          <a:p>
            <a:r>
              <a:rPr lang="en-US" sz="3800" dirty="0"/>
              <a:t>CMO Advisor</a:t>
            </a:r>
          </a:p>
          <a:p>
            <a:r>
              <a:rPr lang="en-US" sz="3800" dirty="0"/>
              <a:t>Technology Transformation</a:t>
            </a:r>
          </a:p>
          <a:p>
            <a:r>
              <a:rPr lang="en-US" sz="3800" dirty="0"/>
              <a:t>Award-Winning Sales Leader</a:t>
            </a:r>
          </a:p>
          <a:p>
            <a:r>
              <a:rPr lang="en-US" sz="3800" dirty="0"/>
              <a:t>Multi-Million Dollar Projects</a:t>
            </a:r>
          </a:p>
          <a:p>
            <a:r>
              <a:rPr lang="en-US" sz="3800" dirty="0"/>
              <a:t>M&amp;A Expertise</a:t>
            </a:r>
          </a:p>
          <a:p>
            <a:r>
              <a:rPr lang="en-US" sz="3800" dirty="0"/>
              <a:t>Army Veteran</a:t>
            </a:r>
          </a:p>
          <a:p>
            <a:r>
              <a:rPr lang="en-US" sz="3800" dirty="0"/>
              <a:t>PMP Certification</a:t>
            </a:r>
          </a:p>
          <a:p>
            <a:r>
              <a:rPr lang="en-US" sz="3800" dirty="0"/>
              <a:t>Community Board Leader (Do you volunteer in your community? If so, highlight it!)</a:t>
            </a:r>
          </a:p>
          <a:p>
            <a:pPr marL="0" indent="0">
              <a:buNone/>
            </a:pPr>
            <a:endParaRPr lang="en-US" dirty="0"/>
          </a:p>
          <a:p>
            <a:endParaRPr lang="en-US" dirty="0"/>
          </a:p>
        </p:txBody>
      </p:sp>
    </p:spTree>
    <p:extLst>
      <p:ext uri="{BB962C8B-B14F-4D97-AF65-F5344CB8AC3E}">
        <p14:creationId xmlns:p14="http://schemas.microsoft.com/office/powerpoint/2010/main" val="8280541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Title/headline examples</a:t>
            </a:r>
          </a:p>
        </p:txBody>
      </p:sp>
      <p:sp>
        <p:nvSpPr>
          <p:cNvPr id="3" name="Content Placeholder 2"/>
          <p:cNvSpPr>
            <a:spLocks noGrp="1"/>
          </p:cNvSpPr>
          <p:nvPr>
            <p:ph idx="1"/>
          </p:nvPr>
        </p:nvSpPr>
        <p:spPr/>
        <p:txBody>
          <a:bodyPr/>
          <a:lstStyle/>
          <a:p>
            <a:r>
              <a:rPr lang="en-US" b="1" dirty="0"/>
              <a:t>EXECUTIVE LEADERSHIP: HEALTHCARE TRANSFORMATION</a:t>
            </a:r>
          </a:p>
          <a:p>
            <a:r>
              <a:rPr lang="en-US" b="1" dirty="0"/>
              <a:t>VP, BUSINESS OPERATIONS &amp; STRATEGY | FORTUNE 50 EXECUTIVE</a:t>
            </a:r>
            <a:endParaRPr lang="en-US" dirty="0"/>
          </a:p>
          <a:p>
            <a:r>
              <a:rPr lang="en-US" b="1" dirty="0"/>
              <a:t>VICE PRESIDENT, REAL ESTATE &amp; FACILITIES | FORTUNE 500</a:t>
            </a:r>
            <a:r>
              <a:rPr lang="en-US" dirty="0"/>
              <a:t> | </a:t>
            </a:r>
            <a:r>
              <a:rPr lang="en-US" b="1" dirty="0"/>
              <a:t>INDUSTRY BOARD LEADER</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26974704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Executive summary</a:t>
            </a:r>
          </a:p>
        </p:txBody>
      </p:sp>
      <p:sp>
        <p:nvSpPr>
          <p:cNvPr id="3" name="Content Placeholder 2"/>
          <p:cNvSpPr>
            <a:spLocks noGrp="1"/>
          </p:cNvSpPr>
          <p:nvPr>
            <p:ph idx="1"/>
          </p:nvPr>
        </p:nvSpPr>
        <p:spPr/>
        <p:txBody>
          <a:bodyPr/>
          <a:lstStyle/>
          <a:p>
            <a:r>
              <a:rPr lang="en-US" dirty="0"/>
              <a:t>What message do you want to send to future employers?</a:t>
            </a:r>
          </a:p>
          <a:p>
            <a:r>
              <a:rPr lang="en-US" dirty="0"/>
              <a:t>Find common threads in your experience</a:t>
            </a:r>
          </a:p>
          <a:p>
            <a:r>
              <a:rPr lang="en-US" dirty="0"/>
              <a:t>Highlight top results (with numbers)</a:t>
            </a:r>
          </a:p>
          <a:p>
            <a:r>
              <a:rPr lang="en-US" dirty="0"/>
              <a:t>Showcase skills</a:t>
            </a:r>
          </a:p>
          <a:p>
            <a:r>
              <a:rPr lang="en-US" dirty="0"/>
              <a:t>Discuss graduate degrees or other qualifications that set you apart from the competition</a:t>
            </a:r>
          </a:p>
        </p:txBody>
      </p:sp>
    </p:spTree>
    <p:extLst>
      <p:ext uri="{BB962C8B-B14F-4D97-AF65-F5344CB8AC3E}">
        <p14:creationId xmlns:p14="http://schemas.microsoft.com/office/powerpoint/2010/main" val="36664008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22B08-0AC1-69D7-7049-5BCC4ECC3734}"/>
              </a:ext>
            </a:extLst>
          </p:cNvPr>
          <p:cNvSpPr>
            <a:spLocks noGrp="1"/>
          </p:cNvSpPr>
          <p:nvPr>
            <p:ph type="title"/>
          </p:nvPr>
        </p:nvSpPr>
        <p:spPr/>
        <p:txBody>
          <a:bodyPr/>
          <a:lstStyle/>
          <a:p>
            <a:r>
              <a:rPr lang="en-US" dirty="0"/>
              <a:t>Executive summary</a:t>
            </a:r>
          </a:p>
        </p:txBody>
      </p:sp>
      <p:sp>
        <p:nvSpPr>
          <p:cNvPr id="3" name="Content Placeholder 2">
            <a:extLst>
              <a:ext uri="{FF2B5EF4-FFF2-40B4-BE49-F238E27FC236}">
                <a16:creationId xmlns:a16="http://schemas.microsoft.com/office/drawing/2014/main" id="{794D58AF-FB64-A8FE-87A7-632263582B8D}"/>
              </a:ext>
            </a:extLst>
          </p:cNvPr>
          <p:cNvSpPr>
            <a:spLocks noGrp="1"/>
          </p:cNvSpPr>
          <p:nvPr>
            <p:ph idx="1"/>
          </p:nvPr>
        </p:nvSpPr>
        <p:spPr/>
        <p:txBody>
          <a:bodyPr/>
          <a:lstStyle/>
          <a:p>
            <a:pPr marL="0" indent="0">
              <a:buNone/>
            </a:pPr>
            <a:r>
              <a:rPr lang="en-US" dirty="0"/>
              <a:t>If the 2nd page of your resume includes:</a:t>
            </a:r>
          </a:p>
          <a:p>
            <a:r>
              <a:rPr lang="en-US" dirty="0"/>
              <a:t>Board experience</a:t>
            </a:r>
          </a:p>
          <a:p>
            <a:r>
              <a:rPr lang="en-US" dirty="0"/>
              <a:t>Masters or advanced degrees</a:t>
            </a:r>
          </a:p>
          <a:p>
            <a:r>
              <a:rPr lang="en-US" dirty="0"/>
              <a:t>Pertinent coursework or certifications</a:t>
            </a:r>
          </a:p>
          <a:p>
            <a:r>
              <a:rPr lang="en-US" dirty="0"/>
              <a:t>Experience with a top name company</a:t>
            </a:r>
          </a:p>
          <a:p>
            <a:r>
              <a:rPr lang="en-US" dirty="0"/>
              <a:t>Big results and projects that you are proud of</a:t>
            </a:r>
          </a:p>
          <a:p>
            <a:pPr marL="0" indent="0">
              <a:buNone/>
            </a:pPr>
            <a:r>
              <a:rPr lang="en-US" dirty="0"/>
              <a:t>... then you want to add that to your executive summary.</a:t>
            </a:r>
          </a:p>
          <a:p>
            <a:endParaRPr lang="en-US" dirty="0"/>
          </a:p>
        </p:txBody>
      </p:sp>
    </p:spTree>
    <p:extLst>
      <p:ext uri="{BB962C8B-B14F-4D97-AF65-F5344CB8AC3E}">
        <p14:creationId xmlns:p14="http://schemas.microsoft.com/office/powerpoint/2010/main" val="587495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1CEB0-2571-7603-35FC-988B367CE40A}"/>
              </a:ext>
            </a:extLst>
          </p:cNvPr>
          <p:cNvSpPr>
            <a:spLocks noGrp="1"/>
          </p:cNvSpPr>
          <p:nvPr>
            <p:ph type="title"/>
          </p:nvPr>
        </p:nvSpPr>
        <p:spPr/>
        <p:txBody>
          <a:bodyPr/>
          <a:lstStyle/>
          <a:p>
            <a:r>
              <a:rPr lang="en-US" dirty="0"/>
              <a:t>What can a new resume do for you?</a:t>
            </a:r>
          </a:p>
        </p:txBody>
      </p:sp>
      <p:pic>
        <p:nvPicPr>
          <p:cNvPr id="5" name="Content Placeholder 4">
            <a:extLst>
              <a:ext uri="{FF2B5EF4-FFF2-40B4-BE49-F238E27FC236}">
                <a16:creationId xmlns:a16="http://schemas.microsoft.com/office/drawing/2014/main" id="{1F59A216-16C3-0C12-7B0B-4D2F34E7EBEB}"/>
              </a:ext>
            </a:extLst>
          </p:cNvPr>
          <p:cNvPicPr>
            <a:picLocks noGrp="1" noChangeAspect="1"/>
          </p:cNvPicPr>
          <p:nvPr>
            <p:ph idx="1"/>
          </p:nvPr>
        </p:nvPicPr>
        <p:blipFill>
          <a:blip r:embed="rId2"/>
          <a:stretch>
            <a:fillRect/>
          </a:stretch>
        </p:blipFill>
        <p:spPr>
          <a:xfrm>
            <a:off x="2751137" y="1920081"/>
            <a:ext cx="6686550" cy="4162425"/>
          </a:xfrm>
        </p:spPr>
      </p:pic>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C4E503A7-EFD2-4E6A-3765-08794EDA3C3E}"/>
                  </a:ext>
                </a:extLst>
              </p14:cNvPr>
              <p14:cNvContentPartPr/>
              <p14:nvPr/>
            </p14:nvContentPartPr>
            <p14:xfrm>
              <a:off x="2507944" y="3929523"/>
              <a:ext cx="3261240" cy="876960"/>
            </p14:xfrm>
          </p:contentPart>
        </mc:Choice>
        <mc:Fallback xmlns="">
          <p:pic>
            <p:nvPicPr>
              <p:cNvPr id="7" name="Ink 6">
                <a:extLst>
                  <a:ext uri="{FF2B5EF4-FFF2-40B4-BE49-F238E27FC236}">
                    <a16:creationId xmlns:a16="http://schemas.microsoft.com/office/drawing/2014/main" id="{C4E503A7-EFD2-4E6A-3765-08794EDA3C3E}"/>
                  </a:ext>
                </a:extLst>
              </p:cNvPr>
              <p:cNvPicPr/>
              <p:nvPr/>
            </p:nvPicPr>
            <p:blipFill>
              <a:blip r:embed="rId4"/>
              <a:stretch>
                <a:fillRect/>
              </a:stretch>
            </p:blipFill>
            <p:spPr>
              <a:xfrm>
                <a:off x="2417944" y="3749883"/>
                <a:ext cx="3440880" cy="1236600"/>
              </a:xfrm>
              <a:prstGeom prst="rect">
                <a:avLst/>
              </a:prstGeom>
            </p:spPr>
          </p:pic>
        </mc:Fallback>
      </mc:AlternateContent>
    </p:spTree>
    <p:extLst>
      <p:ext uri="{BB962C8B-B14F-4D97-AF65-F5344CB8AC3E}">
        <p14:creationId xmlns:p14="http://schemas.microsoft.com/office/powerpoint/2010/main" val="9072398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A40EA-25D0-8FAB-499D-9E966B4A20FA}"/>
              </a:ext>
            </a:extLst>
          </p:cNvPr>
          <p:cNvSpPr>
            <a:spLocks noGrp="1"/>
          </p:cNvSpPr>
          <p:nvPr>
            <p:ph type="title"/>
          </p:nvPr>
        </p:nvSpPr>
        <p:spPr/>
        <p:txBody>
          <a:bodyPr/>
          <a:lstStyle/>
          <a:p>
            <a:r>
              <a:rPr lang="en-US" dirty="0"/>
              <a:t>Your opening sentence</a:t>
            </a:r>
          </a:p>
        </p:txBody>
      </p:sp>
      <p:sp>
        <p:nvSpPr>
          <p:cNvPr id="3" name="Content Placeholder 2">
            <a:extLst>
              <a:ext uri="{FF2B5EF4-FFF2-40B4-BE49-F238E27FC236}">
                <a16:creationId xmlns:a16="http://schemas.microsoft.com/office/drawing/2014/main" id="{E9D87916-967C-B1D6-C6A4-B8F1D5C5460F}"/>
              </a:ext>
            </a:extLst>
          </p:cNvPr>
          <p:cNvSpPr>
            <a:spLocks noGrp="1"/>
          </p:cNvSpPr>
          <p:nvPr>
            <p:ph idx="1"/>
          </p:nvPr>
        </p:nvSpPr>
        <p:spPr/>
        <p:txBody>
          <a:bodyPr>
            <a:normAutofit/>
          </a:bodyPr>
          <a:lstStyle/>
          <a:p>
            <a:pPr marL="0" indent="0">
              <a:buNone/>
            </a:pPr>
            <a:r>
              <a:rPr lang="en-US" dirty="0"/>
              <a:t>1. Start with an adjective that describes you (versatile, insightful, innovative, award-winning, </a:t>
            </a:r>
            <a:r>
              <a:rPr lang="en-US" dirty="0" err="1"/>
              <a:t>etc</a:t>
            </a:r>
            <a:r>
              <a:rPr lang="en-US" dirty="0"/>
              <a:t>)</a:t>
            </a:r>
          </a:p>
          <a:p>
            <a:pPr marL="0" indent="0">
              <a:buNone/>
            </a:pPr>
            <a:r>
              <a:rPr lang="en-US" dirty="0"/>
              <a:t>2. Then use a role description: either your title (SVP of Sales, Project Manager) or a descriptor (HR Executive, Procurement Leader)</a:t>
            </a:r>
          </a:p>
          <a:p>
            <a:pPr marL="0" indent="0">
              <a:buNone/>
            </a:pPr>
            <a:r>
              <a:rPr lang="en-US" dirty="0"/>
              <a:t>3. Next, discuss what your value add is (delivering multi-million dollar growth, leading billion dollar projects, transforming HR organizations)</a:t>
            </a:r>
          </a:p>
          <a:p>
            <a:pPr marL="0" indent="0">
              <a:buNone/>
            </a:pPr>
            <a:r>
              <a:rPr lang="en-US" dirty="0"/>
              <a:t>4. Finally, discuss who you help (healthcare companies including UPMC </a:t>
            </a:r>
            <a:r>
              <a:rPr lang="en-US" dirty="0" err="1"/>
              <a:t>Healthplan</a:t>
            </a:r>
            <a:r>
              <a:rPr lang="en-US" dirty="0"/>
              <a:t>, start-ups and global technology leaders including Google, wide range of companies including Fortune 500 leaders AT&amp;T and Comcast).</a:t>
            </a:r>
          </a:p>
          <a:p>
            <a:endParaRPr lang="en-US" dirty="0"/>
          </a:p>
        </p:txBody>
      </p:sp>
    </p:spTree>
    <p:extLst>
      <p:ext uri="{BB962C8B-B14F-4D97-AF65-F5344CB8AC3E}">
        <p14:creationId xmlns:p14="http://schemas.microsoft.com/office/powerpoint/2010/main" val="7220143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8F57F-CCA9-F9EB-BE9A-32482134232E}"/>
              </a:ext>
            </a:extLst>
          </p:cNvPr>
          <p:cNvSpPr>
            <a:spLocks noGrp="1"/>
          </p:cNvSpPr>
          <p:nvPr>
            <p:ph type="title"/>
          </p:nvPr>
        </p:nvSpPr>
        <p:spPr/>
        <p:txBody>
          <a:bodyPr/>
          <a:lstStyle/>
          <a:p>
            <a:r>
              <a:rPr lang="en-US" dirty="0"/>
              <a:t>Executive summary example</a:t>
            </a:r>
          </a:p>
        </p:txBody>
      </p:sp>
      <p:pic>
        <p:nvPicPr>
          <p:cNvPr id="5" name="Content Placeholder 4">
            <a:extLst>
              <a:ext uri="{FF2B5EF4-FFF2-40B4-BE49-F238E27FC236}">
                <a16:creationId xmlns:a16="http://schemas.microsoft.com/office/drawing/2014/main" id="{2EF6C0D7-63B1-C8DA-9CF7-6E9561F7DF6B}"/>
              </a:ext>
            </a:extLst>
          </p:cNvPr>
          <p:cNvPicPr>
            <a:picLocks noGrp="1" noChangeAspect="1"/>
          </p:cNvPicPr>
          <p:nvPr>
            <p:ph idx="1"/>
          </p:nvPr>
        </p:nvPicPr>
        <p:blipFill rotWithShape="1">
          <a:blip r:embed="rId2"/>
          <a:srcRect l="26742" t="40350" r="26742" b="31631"/>
          <a:stretch/>
        </p:blipFill>
        <p:spPr>
          <a:xfrm>
            <a:off x="989012" y="2461419"/>
            <a:ext cx="9668854" cy="3094036"/>
          </a:xfrm>
        </p:spPr>
      </p:pic>
    </p:spTree>
    <p:extLst>
      <p:ext uri="{BB962C8B-B14F-4D97-AF65-F5344CB8AC3E}">
        <p14:creationId xmlns:p14="http://schemas.microsoft.com/office/powerpoint/2010/main" val="18398989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24266-9ED6-E4CB-641D-E4A12286CF48}"/>
              </a:ext>
            </a:extLst>
          </p:cNvPr>
          <p:cNvSpPr>
            <a:spLocks noGrp="1"/>
          </p:cNvSpPr>
          <p:nvPr>
            <p:ph type="title"/>
          </p:nvPr>
        </p:nvSpPr>
        <p:spPr>
          <a:xfrm>
            <a:off x="837982" y="318473"/>
            <a:ext cx="10512862" cy="1325563"/>
          </a:xfrm>
        </p:spPr>
        <p:txBody>
          <a:bodyPr/>
          <a:lstStyle/>
          <a:p>
            <a:r>
              <a:rPr lang="en-US" dirty="0"/>
              <a:t>Forming your supporting statements</a:t>
            </a:r>
          </a:p>
        </p:txBody>
      </p:sp>
      <p:sp>
        <p:nvSpPr>
          <p:cNvPr id="3" name="Content Placeholder 2">
            <a:extLst>
              <a:ext uri="{FF2B5EF4-FFF2-40B4-BE49-F238E27FC236}">
                <a16:creationId xmlns:a16="http://schemas.microsoft.com/office/drawing/2014/main" id="{050A13EE-A3EC-DE71-0113-2B132C197325}"/>
              </a:ext>
            </a:extLst>
          </p:cNvPr>
          <p:cNvSpPr>
            <a:spLocks noGrp="1"/>
          </p:cNvSpPr>
          <p:nvPr>
            <p:ph idx="1"/>
          </p:nvPr>
        </p:nvSpPr>
        <p:spPr>
          <a:xfrm>
            <a:off x="837982" y="1778972"/>
            <a:ext cx="10512862" cy="4351338"/>
          </a:xfrm>
        </p:spPr>
        <p:txBody>
          <a:bodyPr>
            <a:normAutofit/>
          </a:bodyPr>
          <a:lstStyle/>
          <a:p>
            <a:r>
              <a:rPr lang="en-US" dirty="0"/>
              <a:t>Share your biggest career highlights</a:t>
            </a:r>
          </a:p>
          <a:p>
            <a:r>
              <a:rPr lang="en-US" dirty="0"/>
              <a:t>Quantify results wherever you can</a:t>
            </a:r>
          </a:p>
          <a:p>
            <a:r>
              <a:rPr lang="en-US" dirty="0"/>
              <a:t>Make sure to connect with target roles</a:t>
            </a:r>
          </a:p>
          <a:p>
            <a:r>
              <a:rPr lang="en-US" dirty="0"/>
              <a:t>Use the action verbs on page 12 to show highlights</a:t>
            </a:r>
          </a:p>
        </p:txBody>
      </p:sp>
    </p:spTree>
    <p:extLst>
      <p:ext uri="{BB962C8B-B14F-4D97-AF65-F5344CB8AC3E}">
        <p14:creationId xmlns:p14="http://schemas.microsoft.com/office/powerpoint/2010/main" val="28230446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6E841-7793-FEF4-4750-FCF7A41DB8A5}"/>
              </a:ext>
            </a:extLst>
          </p:cNvPr>
          <p:cNvSpPr>
            <a:spLocks noGrp="1"/>
          </p:cNvSpPr>
          <p:nvPr>
            <p:ph type="title"/>
          </p:nvPr>
        </p:nvSpPr>
        <p:spPr/>
        <p:txBody>
          <a:bodyPr/>
          <a:lstStyle/>
          <a:p>
            <a:r>
              <a:rPr lang="en-US" dirty="0"/>
              <a:t>Sample sentence starters</a:t>
            </a:r>
          </a:p>
        </p:txBody>
      </p:sp>
      <p:sp>
        <p:nvSpPr>
          <p:cNvPr id="3" name="Content Placeholder 2">
            <a:extLst>
              <a:ext uri="{FF2B5EF4-FFF2-40B4-BE49-F238E27FC236}">
                <a16:creationId xmlns:a16="http://schemas.microsoft.com/office/drawing/2014/main" id="{A54DE234-6557-1C91-1168-66204D085678}"/>
              </a:ext>
            </a:extLst>
          </p:cNvPr>
          <p:cNvSpPr>
            <a:spLocks noGrp="1"/>
          </p:cNvSpPr>
          <p:nvPr>
            <p:ph idx="1"/>
          </p:nvPr>
        </p:nvSpPr>
        <p:spPr/>
        <p:txBody>
          <a:bodyPr>
            <a:normAutofit lnSpcReduction="10000"/>
          </a:bodyPr>
          <a:lstStyle/>
          <a:p>
            <a:r>
              <a:rPr lang="en-US" dirty="0"/>
              <a:t>Known as</a:t>
            </a:r>
          </a:p>
          <a:p>
            <a:r>
              <a:rPr lang="en-US" dirty="0"/>
              <a:t>Expertise in</a:t>
            </a:r>
          </a:p>
          <a:p>
            <a:r>
              <a:rPr lang="en-US" dirty="0"/>
              <a:t>Recognized as</a:t>
            </a:r>
          </a:p>
          <a:p>
            <a:r>
              <a:rPr lang="en-US" dirty="0"/>
              <a:t>Build relationships with</a:t>
            </a:r>
          </a:p>
          <a:p>
            <a:r>
              <a:rPr lang="en-US" dirty="0"/>
              <a:t>Subject matter expert in</a:t>
            </a:r>
          </a:p>
          <a:p>
            <a:r>
              <a:rPr lang="en-US" dirty="0"/>
              <a:t>Serve as Strategic Advisor</a:t>
            </a:r>
          </a:p>
          <a:p>
            <a:r>
              <a:rPr lang="en-US" dirty="0"/>
              <a:t>Serve as Executive Advisor</a:t>
            </a:r>
          </a:p>
          <a:p>
            <a:r>
              <a:rPr lang="en-US" dirty="0"/>
              <a:t>Form high-performing teams</a:t>
            </a:r>
          </a:p>
          <a:p>
            <a:r>
              <a:rPr lang="en-US" dirty="0"/>
              <a:t>Consistently expand business skills</a:t>
            </a:r>
          </a:p>
          <a:p>
            <a:endParaRPr lang="en-US" dirty="0"/>
          </a:p>
        </p:txBody>
      </p:sp>
    </p:spTree>
    <p:extLst>
      <p:ext uri="{BB962C8B-B14F-4D97-AF65-F5344CB8AC3E}">
        <p14:creationId xmlns:p14="http://schemas.microsoft.com/office/powerpoint/2010/main" val="9765212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Executive summary example</a:t>
            </a:r>
          </a:p>
        </p:txBody>
      </p:sp>
      <p:pic>
        <p:nvPicPr>
          <p:cNvPr id="11" name="Picture 10">
            <a:extLst>
              <a:ext uri="{FF2B5EF4-FFF2-40B4-BE49-F238E27FC236}">
                <a16:creationId xmlns:a16="http://schemas.microsoft.com/office/drawing/2014/main" id="{DD369835-E280-998F-B651-D2074A4A6532}"/>
              </a:ext>
            </a:extLst>
          </p:cNvPr>
          <p:cNvPicPr>
            <a:picLocks noChangeAspect="1"/>
          </p:cNvPicPr>
          <p:nvPr/>
        </p:nvPicPr>
        <p:blipFill rotWithShape="1">
          <a:blip r:embed="rId2"/>
          <a:srcRect l="25618" t="28818" r="28120" b="27641"/>
          <a:stretch/>
        </p:blipFill>
        <p:spPr>
          <a:xfrm>
            <a:off x="1751012" y="1825625"/>
            <a:ext cx="8153399" cy="4076700"/>
          </a:xfrm>
          <a:prstGeom prst="rect">
            <a:avLst/>
          </a:prstGeom>
        </p:spPr>
      </p:pic>
    </p:spTree>
    <p:extLst>
      <p:ext uri="{BB962C8B-B14F-4D97-AF65-F5344CB8AC3E}">
        <p14:creationId xmlns:p14="http://schemas.microsoft.com/office/powerpoint/2010/main" val="2619659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Executive summary example</a:t>
            </a:r>
          </a:p>
        </p:txBody>
      </p:sp>
      <p:pic>
        <p:nvPicPr>
          <p:cNvPr id="15" name="Picture 14">
            <a:extLst>
              <a:ext uri="{FF2B5EF4-FFF2-40B4-BE49-F238E27FC236}">
                <a16:creationId xmlns:a16="http://schemas.microsoft.com/office/drawing/2014/main" id="{4F030C93-41AB-6C80-6C97-AA083D28DC04}"/>
              </a:ext>
            </a:extLst>
          </p:cNvPr>
          <p:cNvPicPr>
            <a:picLocks noChangeAspect="1"/>
          </p:cNvPicPr>
          <p:nvPr/>
        </p:nvPicPr>
        <p:blipFill rotWithShape="1">
          <a:blip r:embed="rId2"/>
          <a:srcRect l="26244" t="26464" r="28119" b="41763"/>
          <a:stretch/>
        </p:blipFill>
        <p:spPr>
          <a:xfrm>
            <a:off x="1217612" y="2210702"/>
            <a:ext cx="9477022" cy="3505200"/>
          </a:xfrm>
          <a:prstGeom prst="rect">
            <a:avLst/>
          </a:prstGeom>
        </p:spPr>
      </p:pic>
    </p:spTree>
    <p:extLst>
      <p:ext uri="{BB962C8B-B14F-4D97-AF65-F5344CB8AC3E}">
        <p14:creationId xmlns:p14="http://schemas.microsoft.com/office/powerpoint/2010/main" val="715410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Skills</a:t>
            </a:r>
          </a:p>
        </p:txBody>
      </p:sp>
      <p:sp>
        <p:nvSpPr>
          <p:cNvPr id="3" name="Content Placeholder 2"/>
          <p:cNvSpPr>
            <a:spLocks noGrp="1"/>
          </p:cNvSpPr>
          <p:nvPr>
            <p:ph idx="1"/>
          </p:nvPr>
        </p:nvSpPr>
        <p:spPr/>
        <p:txBody>
          <a:bodyPr/>
          <a:lstStyle/>
          <a:p>
            <a:r>
              <a:rPr lang="en-US" dirty="0"/>
              <a:t>Review job descriptions to see what skills are most important</a:t>
            </a:r>
          </a:p>
          <a:p>
            <a:r>
              <a:rPr lang="en-US" dirty="0"/>
              <a:t>Highlight both hard and soft skills</a:t>
            </a:r>
          </a:p>
          <a:p>
            <a:pPr lvl="1"/>
            <a:r>
              <a:rPr lang="en-US" dirty="0"/>
              <a:t>Hard skills: IT solutions, financial statements, P&amp;L management</a:t>
            </a:r>
          </a:p>
          <a:p>
            <a:pPr lvl="1"/>
            <a:r>
              <a:rPr lang="en-US" dirty="0"/>
              <a:t>Soft skills: executive leadership, goal setting, problem solving</a:t>
            </a:r>
          </a:p>
        </p:txBody>
      </p:sp>
    </p:spTree>
    <p:extLst>
      <p:ext uri="{BB962C8B-B14F-4D97-AF65-F5344CB8AC3E}">
        <p14:creationId xmlns:p14="http://schemas.microsoft.com/office/powerpoint/2010/main" val="11327072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sz="4400" b="1" dirty="0"/>
            </a:br>
            <a:r>
              <a:rPr lang="en-US" sz="4400" b="1" dirty="0"/>
              <a:t>Highlight Transferable Skills</a:t>
            </a:r>
            <a:endParaRPr lang="en-US" sz="4400" dirty="0"/>
          </a:p>
        </p:txBody>
      </p:sp>
      <p:sp>
        <p:nvSpPr>
          <p:cNvPr id="3" name="Content Placeholder 2"/>
          <p:cNvSpPr>
            <a:spLocks noGrp="1"/>
          </p:cNvSpPr>
          <p:nvPr>
            <p:ph idx="1"/>
          </p:nvPr>
        </p:nvSpPr>
        <p:spPr/>
        <p:txBody>
          <a:bodyPr>
            <a:normAutofit/>
          </a:bodyPr>
          <a:lstStyle/>
          <a:p>
            <a:r>
              <a:rPr lang="en-US" dirty="0"/>
              <a:t>Very important for career change or industry shift</a:t>
            </a:r>
          </a:p>
          <a:p>
            <a:r>
              <a:rPr lang="en-US" dirty="0"/>
              <a:t>Transferable skills are the skills that you are currently using (or have used in the past) that you can directly use in your new role.</a:t>
            </a:r>
          </a:p>
          <a:p>
            <a:r>
              <a:rPr lang="en-US" dirty="0"/>
              <a:t>Closely read the target job description and identify the top skills required. </a:t>
            </a:r>
          </a:p>
          <a:p>
            <a:r>
              <a:rPr lang="en-US" dirty="0"/>
              <a:t>This is particularly important in your LinkedIn profile as recruiters will search for job candidates based on skills required. </a:t>
            </a:r>
          </a:p>
        </p:txBody>
      </p:sp>
    </p:spTree>
    <p:extLst>
      <p:ext uri="{BB962C8B-B14F-4D97-AF65-F5344CB8AC3E}">
        <p14:creationId xmlns:p14="http://schemas.microsoft.com/office/powerpoint/2010/main" val="27392047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Skills example</a:t>
            </a:r>
          </a:p>
        </p:txBody>
      </p:sp>
      <p:pic>
        <p:nvPicPr>
          <p:cNvPr id="7" name="Content Placeholder 6"/>
          <p:cNvPicPr>
            <a:picLocks noGrp="1" noChangeAspect="1"/>
          </p:cNvPicPr>
          <p:nvPr>
            <p:ph idx="1"/>
          </p:nvPr>
        </p:nvPicPr>
        <p:blipFill>
          <a:blip r:embed="rId2"/>
          <a:stretch>
            <a:fillRect/>
          </a:stretch>
        </p:blipFill>
        <p:spPr>
          <a:xfrm>
            <a:off x="1750636" y="1943715"/>
            <a:ext cx="8687553" cy="4115157"/>
          </a:xfrm>
          <a:prstGeom prst="rect">
            <a:avLst/>
          </a:prstGeom>
        </p:spPr>
      </p:pic>
      <p:sp>
        <p:nvSpPr>
          <p:cNvPr id="5" name="Right Arrow 4"/>
          <p:cNvSpPr/>
          <p:nvPr/>
        </p:nvSpPr>
        <p:spPr>
          <a:xfrm>
            <a:off x="74612" y="4876800"/>
            <a:ext cx="2057400" cy="1066800"/>
          </a:xfrm>
          <a:prstGeom prst="rightArrow">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54923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Skills example</a:t>
            </a:r>
          </a:p>
        </p:txBody>
      </p:sp>
      <p:pic>
        <p:nvPicPr>
          <p:cNvPr id="4" name="Content Placeholder 3"/>
          <p:cNvPicPr>
            <a:picLocks noGrp="1" noChangeAspect="1"/>
          </p:cNvPicPr>
          <p:nvPr>
            <p:ph idx="1"/>
          </p:nvPr>
        </p:nvPicPr>
        <p:blipFill rotWithShape="1">
          <a:blip r:embed="rId2"/>
          <a:srcRect l="19652" t="29755" r="23127" b="22003"/>
          <a:stretch/>
        </p:blipFill>
        <p:spPr>
          <a:xfrm>
            <a:off x="1903412" y="1981200"/>
            <a:ext cx="8431274" cy="3829888"/>
          </a:xfrm>
          <a:prstGeom prst="rect">
            <a:avLst/>
          </a:prstGeom>
        </p:spPr>
      </p:pic>
      <p:sp>
        <p:nvSpPr>
          <p:cNvPr id="3" name="Right Arrow 2"/>
          <p:cNvSpPr/>
          <p:nvPr/>
        </p:nvSpPr>
        <p:spPr>
          <a:xfrm>
            <a:off x="455612" y="4546790"/>
            <a:ext cx="2209800" cy="1295400"/>
          </a:xfrm>
          <a:prstGeom prst="rightArrow">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69344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C53E2-A919-4BB4-8503-05D4A66B84E7}"/>
              </a:ext>
            </a:extLst>
          </p:cNvPr>
          <p:cNvSpPr>
            <a:spLocks noGrp="1"/>
          </p:cNvSpPr>
          <p:nvPr>
            <p:ph type="title"/>
          </p:nvPr>
        </p:nvSpPr>
        <p:spPr/>
        <p:txBody>
          <a:bodyPr/>
          <a:lstStyle/>
          <a:p>
            <a:r>
              <a:rPr lang="en-US" dirty="0"/>
              <a:t>What can a new resume do for you?</a:t>
            </a:r>
          </a:p>
        </p:txBody>
      </p:sp>
      <p:pic>
        <p:nvPicPr>
          <p:cNvPr id="1026" name="Picture 2">
            <a:extLst>
              <a:ext uri="{FF2B5EF4-FFF2-40B4-BE49-F238E27FC236}">
                <a16:creationId xmlns:a16="http://schemas.microsoft.com/office/drawing/2014/main" id="{297B6165-4014-5D85-14CF-88586EF0297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057" y="1677719"/>
            <a:ext cx="11203321" cy="36576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05EF48A8-F967-7EBC-A8B5-7E46BE3BCDC0}"/>
                  </a:ext>
                </a:extLst>
              </p14:cNvPr>
              <p14:cNvContentPartPr/>
              <p14:nvPr/>
            </p14:nvContentPartPr>
            <p14:xfrm>
              <a:off x="4434664" y="3784803"/>
              <a:ext cx="3027240" cy="1311120"/>
            </p14:xfrm>
          </p:contentPart>
        </mc:Choice>
        <mc:Fallback xmlns="">
          <p:pic>
            <p:nvPicPr>
              <p:cNvPr id="9" name="Ink 8">
                <a:extLst>
                  <a:ext uri="{FF2B5EF4-FFF2-40B4-BE49-F238E27FC236}">
                    <a16:creationId xmlns:a16="http://schemas.microsoft.com/office/drawing/2014/main" id="{05EF48A8-F967-7EBC-A8B5-7E46BE3BCDC0}"/>
                  </a:ext>
                </a:extLst>
              </p:cNvPr>
              <p:cNvPicPr/>
              <p:nvPr/>
            </p:nvPicPr>
            <p:blipFill>
              <a:blip r:embed="rId4"/>
              <a:stretch>
                <a:fillRect/>
              </a:stretch>
            </p:blipFill>
            <p:spPr>
              <a:xfrm>
                <a:off x="4345024" y="3604803"/>
                <a:ext cx="3206880" cy="1670760"/>
              </a:xfrm>
              <a:prstGeom prst="rect">
                <a:avLst/>
              </a:prstGeom>
            </p:spPr>
          </p:pic>
        </mc:Fallback>
      </mc:AlternateContent>
    </p:spTree>
    <p:extLst>
      <p:ext uri="{BB962C8B-B14F-4D97-AF65-F5344CB8AC3E}">
        <p14:creationId xmlns:p14="http://schemas.microsoft.com/office/powerpoint/2010/main" val="25644582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Experience</a:t>
            </a:r>
          </a:p>
        </p:txBody>
      </p:sp>
      <p:sp>
        <p:nvSpPr>
          <p:cNvPr id="3" name="Content Placeholder 2"/>
          <p:cNvSpPr>
            <a:spLocks noGrp="1"/>
          </p:cNvSpPr>
          <p:nvPr>
            <p:ph idx="1"/>
          </p:nvPr>
        </p:nvSpPr>
        <p:spPr/>
        <p:txBody>
          <a:bodyPr/>
          <a:lstStyle/>
          <a:p>
            <a:r>
              <a:rPr lang="en-US" dirty="0"/>
              <a:t>Start with most recent experience and work backwards</a:t>
            </a:r>
          </a:p>
          <a:p>
            <a:r>
              <a:rPr lang="en-US" dirty="0"/>
              <a:t>Outline job responsibilities first</a:t>
            </a:r>
          </a:p>
          <a:p>
            <a:r>
              <a:rPr lang="en-US" dirty="0"/>
              <a:t>Share results in bullet-point format</a:t>
            </a:r>
          </a:p>
          <a:p>
            <a:r>
              <a:rPr lang="en-US" dirty="0"/>
              <a:t>Think through what is most pertinent to your target role</a:t>
            </a:r>
          </a:p>
          <a:p>
            <a:r>
              <a:rPr lang="en-US" dirty="0"/>
              <a:t>Stick with 5-7 bullets per role</a:t>
            </a:r>
          </a:p>
          <a:p>
            <a:pPr lvl="1"/>
            <a:r>
              <a:rPr lang="en-US" dirty="0"/>
              <a:t>Use headers to separate bullets and grab the reader’s attention</a:t>
            </a:r>
          </a:p>
        </p:txBody>
      </p:sp>
    </p:spTree>
    <p:extLst>
      <p:ext uri="{BB962C8B-B14F-4D97-AF65-F5344CB8AC3E}">
        <p14:creationId xmlns:p14="http://schemas.microsoft.com/office/powerpoint/2010/main" val="34148377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E70EB-B4BE-F8BD-F95D-2113A6586525}"/>
              </a:ext>
            </a:extLst>
          </p:cNvPr>
          <p:cNvSpPr>
            <a:spLocks noGrp="1"/>
          </p:cNvSpPr>
          <p:nvPr>
            <p:ph type="title"/>
          </p:nvPr>
        </p:nvSpPr>
        <p:spPr/>
        <p:txBody>
          <a:bodyPr/>
          <a:lstStyle/>
          <a:p>
            <a:r>
              <a:rPr lang="en-US" dirty="0"/>
              <a:t>Ask yourself the right questions</a:t>
            </a:r>
          </a:p>
        </p:txBody>
      </p:sp>
      <p:sp>
        <p:nvSpPr>
          <p:cNvPr id="3" name="Content Placeholder 2">
            <a:extLst>
              <a:ext uri="{FF2B5EF4-FFF2-40B4-BE49-F238E27FC236}">
                <a16:creationId xmlns:a16="http://schemas.microsoft.com/office/drawing/2014/main" id="{39925ECA-FC99-4BFD-29BB-D2F4D754F9EF}"/>
              </a:ext>
            </a:extLst>
          </p:cNvPr>
          <p:cNvSpPr>
            <a:spLocks noGrp="1"/>
          </p:cNvSpPr>
          <p:nvPr>
            <p:ph idx="1"/>
          </p:nvPr>
        </p:nvSpPr>
        <p:spPr/>
        <p:txBody>
          <a:bodyPr>
            <a:normAutofit fontScale="77500" lnSpcReduction="20000"/>
          </a:bodyPr>
          <a:lstStyle/>
          <a:p>
            <a:r>
              <a:rPr lang="en-US" dirty="0"/>
              <a:t>Who are you reporting to?</a:t>
            </a:r>
          </a:p>
          <a:p>
            <a:r>
              <a:rPr lang="en-US" dirty="0"/>
              <a:t>How large ($$) is your division?</a:t>
            </a:r>
          </a:p>
          <a:p>
            <a:r>
              <a:rPr lang="en-US" dirty="0"/>
              <a:t>How many projects did you lead?</a:t>
            </a:r>
          </a:p>
          <a:p>
            <a:r>
              <a:rPr lang="en-US" dirty="0"/>
              <a:t>How much savings did you deliver?</a:t>
            </a:r>
          </a:p>
          <a:p>
            <a:r>
              <a:rPr lang="en-US" dirty="0"/>
              <a:t>How many clients did you manage?</a:t>
            </a:r>
          </a:p>
          <a:p>
            <a:r>
              <a:rPr lang="en-US" dirty="0"/>
              <a:t>What is the size ($$) of your project?</a:t>
            </a:r>
          </a:p>
          <a:p>
            <a:r>
              <a:rPr lang="en-US" dirty="0"/>
              <a:t>How much (%) did you improve productivity?</a:t>
            </a:r>
          </a:p>
          <a:p>
            <a:r>
              <a:rPr lang="en-US" dirty="0"/>
              <a:t>What is the annual revenue of your company?</a:t>
            </a:r>
          </a:p>
          <a:p>
            <a:r>
              <a:rPr lang="en-US" dirty="0"/>
              <a:t>Did you manage a budget/P&amp;L? If so, how big?</a:t>
            </a:r>
          </a:p>
          <a:p>
            <a:r>
              <a:rPr lang="en-US" dirty="0"/>
              <a:t>How many people report to you (direct/indirect)?</a:t>
            </a:r>
          </a:p>
          <a:p>
            <a:r>
              <a:rPr lang="en-US" dirty="0"/>
              <a:t>How many people are you leading on your project?</a:t>
            </a:r>
          </a:p>
          <a:p>
            <a:r>
              <a:rPr lang="en-US" dirty="0"/>
              <a:t>How much revenue is associated with your product?</a:t>
            </a:r>
          </a:p>
          <a:p>
            <a:endParaRPr lang="en-US" dirty="0"/>
          </a:p>
        </p:txBody>
      </p:sp>
    </p:spTree>
    <p:extLst>
      <p:ext uri="{BB962C8B-B14F-4D97-AF65-F5344CB8AC3E}">
        <p14:creationId xmlns:p14="http://schemas.microsoft.com/office/powerpoint/2010/main" val="18797268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4132C-4499-1A83-41DB-29D5558D906F}"/>
              </a:ext>
            </a:extLst>
          </p:cNvPr>
          <p:cNvSpPr>
            <a:spLocks noGrp="1"/>
          </p:cNvSpPr>
          <p:nvPr>
            <p:ph type="title"/>
          </p:nvPr>
        </p:nvSpPr>
        <p:spPr/>
        <p:txBody>
          <a:bodyPr/>
          <a:lstStyle/>
          <a:p>
            <a:r>
              <a:rPr lang="en-US" dirty="0"/>
              <a:t>Use action verbs to draw the reader in</a:t>
            </a:r>
          </a:p>
        </p:txBody>
      </p:sp>
      <p:pic>
        <p:nvPicPr>
          <p:cNvPr id="5" name="Content Placeholder 4">
            <a:extLst>
              <a:ext uri="{FF2B5EF4-FFF2-40B4-BE49-F238E27FC236}">
                <a16:creationId xmlns:a16="http://schemas.microsoft.com/office/drawing/2014/main" id="{03580AF3-AE6E-CD73-F15F-D6FE36A932F6}"/>
              </a:ext>
            </a:extLst>
          </p:cNvPr>
          <p:cNvPicPr>
            <a:picLocks noGrp="1" noChangeAspect="1"/>
          </p:cNvPicPr>
          <p:nvPr>
            <p:ph idx="1"/>
          </p:nvPr>
        </p:nvPicPr>
        <p:blipFill rotWithShape="1">
          <a:blip r:embed="rId2"/>
          <a:srcRect l="25812" t="10579" r="28603" b="3613"/>
          <a:stretch/>
        </p:blipFill>
        <p:spPr>
          <a:xfrm>
            <a:off x="3732212" y="1719264"/>
            <a:ext cx="4495800" cy="4495800"/>
          </a:xfrm>
        </p:spPr>
      </p:pic>
    </p:spTree>
    <p:extLst>
      <p:ext uri="{BB962C8B-B14F-4D97-AF65-F5344CB8AC3E}">
        <p14:creationId xmlns:p14="http://schemas.microsoft.com/office/powerpoint/2010/main" val="29920671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Paragraph outlines duties</a:t>
            </a:r>
          </a:p>
        </p:txBody>
      </p:sp>
      <p:sp>
        <p:nvSpPr>
          <p:cNvPr id="3" name="Content Placeholder 2"/>
          <p:cNvSpPr>
            <a:spLocks noGrp="1"/>
          </p:cNvSpPr>
          <p:nvPr>
            <p:ph idx="1"/>
          </p:nvPr>
        </p:nvSpPr>
        <p:spPr/>
        <p:txBody>
          <a:bodyPr>
            <a:normAutofit/>
          </a:bodyPr>
          <a:lstStyle/>
          <a:p>
            <a:r>
              <a:rPr lang="en-US" dirty="0"/>
              <a:t>Briefly discuss your duties in each role</a:t>
            </a:r>
          </a:p>
          <a:p>
            <a:r>
              <a:rPr lang="en-US" dirty="0"/>
              <a:t>Align with target role</a:t>
            </a:r>
          </a:p>
          <a:p>
            <a:r>
              <a:rPr lang="en-US" dirty="0"/>
              <a:t>Keep this to a minimum – focus on results</a:t>
            </a:r>
          </a:p>
        </p:txBody>
      </p:sp>
    </p:spTree>
    <p:extLst>
      <p:ext uri="{BB962C8B-B14F-4D97-AF65-F5344CB8AC3E}">
        <p14:creationId xmlns:p14="http://schemas.microsoft.com/office/powerpoint/2010/main" val="32441186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44F20-CA4B-5FC0-0191-BCF1506023B6}"/>
              </a:ext>
            </a:extLst>
          </p:cNvPr>
          <p:cNvSpPr>
            <a:spLocks noGrp="1"/>
          </p:cNvSpPr>
          <p:nvPr>
            <p:ph type="title"/>
          </p:nvPr>
        </p:nvSpPr>
        <p:spPr/>
        <p:txBody>
          <a:bodyPr/>
          <a:lstStyle/>
          <a:p>
            <a:r>
              <a:rPr lang="en-US" dirty="0"/>
              <a:t>Numerical results are everything!</a:t>
            </a:r>
          </a:p>
        </p:txBody>
      </p:sp>
      <p:sp>
        <p:nvSpPr>
          <p:cNvPr id="3" name="Content Placeholder 2">
            <a:extLst>
              <a:ext uri="{FF2B5EF4-FFF2-40B4-BE49-F238E27FC236}">
                <a16:creationId xmlns:a16="http://schemas.microsoft.com/office/drawing/2014/main" id="{033BC407-7961-E8FB-FFC1-4718B63EC37A}"/>
              </a:ext>
            </a:extLst>
          </p:cNvPr>
          <p:cNvSpPr>
            <a:spLocks noGrp="1"/>
          </p:cNvSpPr>
          <p:nvPr>
            <p:ph idx="1"/>
          </p:nvPr>
        </p:nvSpPr>
        <p:spPr/>
        <p:txBody>
          <a:bodyPr>
            <a:normAutofit/>
          </a:bodyPr>
          <a:lstStyle/>
          <a:p>
            <a:pPr marL="0" indent="0">
              <a:buNone/>
            </a:pPr>
            <a:r>
              <a:rPr lang="en-US" dirty="0"/>
              <a:t>Recruiters and hiring managers want real evidence that you can do the job and the best way to demonstrate your capabilities is to quantify your results. Processed 1500 applications in 12 months …</a:t>
            </a:r>
          </a:p>
          <a:p>
            <a:r>
              <a:rPr lang="en-US" dirty="0"/>
              <a:t>Improved test scores by 10% YOY…</a:t>
            </a:r>
          </a:p>
          <a:p>
            <a:r>
              <a:rPr lang="en-US" dirty="0"/>
              <a:t>Managed $100,000 project …</a:t>
            </a:r>
          </a:p>
          <a:p>
            <a:r>
              <a:rPr lang="en-US" dirty="0"/>
              <a:t>Directed 5 employees ….</a:t>
            </a:r>
          </a:p>
          <a:p>
            <a:r>
              <a:rPr lang="en-US" dirty="0"/>
              <a:t>Slashed expenses by $50,000 ….</a:t>
            </a:r>
          </a:p>
          <a:p>
            <a:r>
              <a:rPr lang="en-US" dirty="0"/>
              <a:t>Boosted efficiency by 15% ….</a:t>
            </a:r>
          </a:p>
          <a:p>
            <a:endParaRPr lang="en-US" dirty="0"/>
          </a:p>
        </p:txBody>
      </p:sp>
    </p:spTree>
    <p:extLst>
      <p:ext uri="{BB962C8B-B14F-4D97-AF65-F5344CB8AC3E}">
        <p14:creationId xmlns:p14="http://schemas.microsoft.com/office/powerpoint/2010/main" val="34561536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3930" t="50758" r="25758" b="6280"/>
          <a:stretch/>
        </p:blipFill>
        <p:spPr>
          <a:xfrm>
            <a:off x="1293812" y="2044368"/>
            <a:ext cx="9371737" cy="4127832"/>
          </a:xfrm>
          <a:prstGeom prst="rect">
            <a:avLst/>
          </a:prstGeom>
        </p:spPr>
      </p:pic>
      <p:sp>
        <p:nvSpPr>
          <p:cNvPr id="3" name="Title 7"/>
          <p:cNvSpPr txBox="1">
            <a:spLocks/>
          </p:cNvSpPr>
          <p:nvPr/>
        </p:nvSpPr>
        <p:spPr>
          <a:xfrm>
            <a:off x="608012" y="152400"/>
            <a:ext cx="10360501" cy="1219200"/>
          </a:xfrm>
          <a:prstGeom prst="rect">
            <a:avLst/>
          </a:prstGeom>
        </p:spPr>
        <p:txBody>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endParaRPr lang="en-US" dirty="0"/>
          </a:p>
          <a:p>
            <a:endParaRPr lang="en-US" dirty="0">
              <a:latin typeface="+mn-lt"/>
            </a:endParaRPr>
          </a:p>
        </p:txBody>
      </p:sp>
      <p:sp>
        <p:nvSpPr>
          <p:cNvPr id="5" name="TextBox 4">
            <a:extLst>
              <a:ext uri="{FF2B5EF4-FFF2-40B4-BE49-F238E27FC236}">
                <a16:creationId xmlns:a16="http://schemas.microsoft.com/office/drawing/2014/main" id="{893DEF5B-92B6-918F-2E60-D56802E9D5A6}"/>
              </a:ext>
            </a:extLst>
          </p:cNvPr>
          <p:cNvSpPr txBox="1"/>
          <p:nvPr/>
        </p:nvSpPr>
        <p:spPr>
          <a:xfrm>
            <a:off x="1522412" y="762000"/>
            <a:ext cx="6092890" cy="646331"/>
          </a:xfrm>
          <a:prstGeom prst="rect">
            <a:avLst/>
          </a:prstGeom>
          <a:noFill/>
        </p:spPr>
        <p:txBody>
          <a:bodyPr wrap="square">
            <a:spAutoFit/>
          </a:bodyPr>
          <a:lstStyle/>
          <a:p>
            <a:r>
              <a:rPr lang="en-US" sz="3600" dirty="0"/>
              <a:t>Experience example</a:t>
            </a:r>
          </a:p>
        </p:txBody>
      </p:sp>
    </p:spTree>
    <p:extLst>
      <p:ext uri="{BB962C8B-B14F-4D97-AF65-F5344CB8AC3E}">
        <p14:creationId xmlns:p14="http://schemas.microsoft.com/office/powerpoint/2010/main" val="36197638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3FF16-C024-984D-A54D-0800A595144E}"/>
              </a:ext>
            </a:extLst>
          </p:cNvPr>
          <p:cNvPicPr>
            <a:picLocks noChangeAspect="1"/>
          </p:cNvPicPr>
          <p:nvPr/>
        </p:nvPicPr>
        <p:blipFill rotWithShape="1">
          <a:blip r:embed="rId2"/>
          <a:srcRect l="23118" t="22934" r="25618" b="27499"/>
          <a:stretch/>
        </p:blipFill>
        <p:spPr>
          <a:xfrm>
            <a:off x="1065212" y="1464255"/>
            <a:ext cx="9525000" cy="4892740"/>
          </a:xfrm>
          <a:prstGeom prst="rect">
            <a:avLst/>
          </a:prstGeom>
        </p:spPr>
      </p:pic>
      <p:pic>
        <p:nvPicPr>
          <p:cNvPr id="2" name="Picture 1">
            <a:extLst>
              <a:ext uri="{FF2B5EF4-FFF2-40B4-BE49-F238E27FC236}">
                <a16:creationId xmlns:a16="http://schemas.microsoft.com/office/drawing/2014/main" id="{822E8CBF-F091-C0E0-2971-52826432D605}"/>
              </a:ext>
            </a:extLst>
          </p:cNvPr>
          <p:cNvPicPr>
            <a:picLocks noChangeAspect="1"/>
          </p:cNvPicPr>
          <p:nvPr/>
        </p:nvPicPr>
        <p:blipFill>
          <a:blip r:embed="rId3"/>
          <a:stretch>
            <a:fillRect/>
          </a:stretch>
        </p:blipFill>
        <p:spPr>
          <a:xfrm>
            <a:off x="1827212" y="381000"/>
            <a:ext cx="6279424" cy="963251"/>
          </a:xfrm>
          <a:prstGeom prst="rect">
            <a:avLst/>
          </a:prstGeom>
        </p:spPr>
      </p:pic>
    </p:spTree>
    <p:extLst>
      <p:ext uri="{BB962C8B-B14F-4D97-AF65-F5344CB8AC3E}">
        <p14:creationId xmlns:p14="http://schemas.microsoft.com/office/powerpoint/2010/main" val="24589529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2E8CBF-F091-C0E0-2971-52826432D605}"/>
              </a:ext>
            </a:extLst>
          </p:cNvPr>
          <p:cNvPicPr>
            <a:picLocks noChangeAspect="1"/>
          </p:cNvPicPr>
          <p:nvPr/>
        </p:nvPicPr>
        <p:blipFill>
          <a:blip r:embed="rId2"/>
          <a:stretch>
            <a:fillRect/>
          </a:stretch>
        </p:blipFill>
        <p:spPr>
          <a:xfrm>
            <a:off x="1827212" y="381000"/>
            <a:ext cx="6279424" cy="963251"/>
          </a:xfrm>
          <a:prstGeom prst="rect">
            <a:avLst/>
          </a:prstGeom>
        </p:spPr>
      </p:pic>
      <p:pic>
        <p:nvPicPr>
          <p:cNvPr id="7" name="Picture 6">
            <a:extLst>
              <a:ext uri="{FF2B5EF4-FFF2-40B4-BE49-F238E27FC236}">
                <a16:creationId xmlns:a16="http://schemas.microsoft.com/office/drawing/2014/main" id="{6A37A9AB-856F-1D7C-5A70-BD201714AF22}"/>
              </a:ext>
            </a:extLst>
          </p:cNvPr>
          <p:cNvPicPr>
            <a:picLocks noChangeAspect="1"/>
          </p:cNvPicPr>
          <p:nvPr/>
        </p:nvPicPr>
        <p:blipFill rotWithShape="1">
          <a:blip r:embed="rId3"/>
          <a:srcRect l="23743" t="25287" r="25619" b="31172"/>
          <a:stretch/>
        </p:blipFill>
        <p:spPr>
          <a:xfrm>
            <a:off x="1598612" y="1676400"/>
            <a:ext cx="8674445" cy="3962400"/>
          </a:xfrm>
          <a:prstGeom prst="rect">
            <a:avLst/>
          </a:prstGeom>
        </p:spPr>
      </p:pic>
    </p:spTree>
    <p:extLst>
      <p:ext uri="{BB962C8B-B14F-4D97-AF65-F5344CB8AC3E}">
        <p14:creationId xmlns:p14="http://schemas.microsoft.com/office/powerpoint/2010/main" val="5896489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Education</a:t>
            </a:r>
          </a:p>
        </p:txBody>
      </p:sp>
      <p:sp>
        <p:nvSpPr>
          <p:cNvPr id="3" name="Content Placeholder 2"/>
          <p:cNvSpPr>
            <a:spLocks noGrp="1"/>
          </p:cNvSpPr>
          <p:nvPr>
            <p:ph idx="1"/>
          </p:nvPr>
        </p:nvSpPr>
        <p:spPr/>
        <p:txBody>
          <a:bodyPr/>
          <a:lstStyle/>
          <a:p>
            <a:r>
              <a:rPr lang="en-US" dirty="0"/>
              <a:t>Share all degrees (or coursework if degree is in progress)</a:t>
            </a:r>
          </a:p>
          <a:p>
            <a:r>
              <a:rPr lang="en-US" dirty="0"/>
              <a:t>Share minors, honors, and other pertinent information</a:t>
            </a:r>
          </a:p>
          <a:p>
            <a:r>
              <a:rPr lang="en-US" dirty="0"/>
              <a:t>You don’t have to share graduation year</a:t>
            </a:r>
          </a:p>
        </p:txBody>
      </p:sp>
    </p:spTree>
    <p:extLst>
      <p:ext uri="{BB962C8B-B14F-4D97-AF65-F5344CB8AC3E}">
        <p14:creationId xmlns:p14="http://schemas.microsoft.com/office/powerpoint/2010/main" val="39977744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sections</a:t>
            </a:r>
          </a:p>
        </p:txBody>
      </p:sp>
      <p:sp>
        <p:nvSpPr>
          <p:cNvPr id="3" name="Content Placeholder 2"/>
          <p:cNvSpPr>
            <a:spLocks noGrp="1"/>
          </p:cNvSpPr>
          <p:nvPr>
            <p:ph idx="1"/>
          </p:nvPr>
        </p:nvSpPr>
        <p:spPr/>
        <p:txBody>
          <a:bodyPr>
            <a:normAutofit fontScale="92500" lnSpcReduction="20000"/>
          </a:bodyPr>
          <a:lstStyle/>
          <a:p>
            <a:r>
              <a:rPr lang="en-US" dirty="0"/>
              <a:t>Technical skills</a:t>
            </a:r>
          </a:p>
          <a:p>
            <a:r>
              <a:rPr lang="en-US" dirty="0"/>
              <a:t>Certifications</a:t>
            </a:r>
          </a:p>
          <a:p>
            <a:r>
              <a:rPr lang="en-US" dirty="0"/>
              <a:t>Professional coursework</a:t>
            </a:r>
          </a:p>
          <a:p>
            <a:r>
              <a:rPr lang="en-US" dirty="0"/>
              <a:t>Volunteer work (Community Leadership)</a:t>
            </a:r>
          </a:p>
          <a:p>
            <a:r>
              <a:rPr lang="en-US" dirty="0"/>
              <a:t>Board roles</a:t>
            </a:r>
          </a:p>
          <a:p>
            <a:r>
              <a:rPr lang="en-US" dirty="0"/>
              <a:t>Language skills</a:t>
            </a:r>
          </a:p>
          <a:p>
            <a:r>
              <a:rPr lang="en-US" dirty="0"/>
              <a:t>Awards</a:t>
            </a:r>
          </a:p>
          <a:p>
            <a:r>
              <a:rPr lang="en-US" dirty="0"/>
              <a:t>Publications</a:t>
            </a:r>
          </a:p>
          <a:p>
            <a:r>
              <a:rPr lang="en-US" dirty="0"/>
              <a:t>Presentations</a:t>
            </a:r>
          </a:p>
          <a:p>
            <a:r>
              <a:rPr lang="en-US" dirty="0"/>
              <a:t>Affiliations</a:t>
            </a:r>
          </a:p>
          <a:p>
            <a:endParaRPr lang="en-US" dirty="0"/>
          </a:p>
        </p:txBody>
      </p:sp>
    </p:spTree>
    <p:extLst>
      <p:ext uri="{BB962C8B-B14F-4D97-AF65-F5344CB8AC3E}">
        <p14:creationId xmlns:p14="http://schemas.microsoft.com/office/powerpoint/2010/main" val="20348816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E60A46B-387E-D3A4-97D9-D157B3015634}"/>
              </a:ext>
            </a:extLst>
          </p:cNvPr>
          <p:cNvSpPr txBox="1"/>
          <p:nvPr/>
        </p:nvSpPr>
        <p:spPr>
          <a:xfrm>
            <a:off x="760412" y="838200"/>
            <a:ext cx="8915400" cy="769313"/>
          </a:xfrm>
          <a:prstGeom prst="rect">
            <a:avLst/>
          </a:prstGeom>
          <a:noFill/>
        </p:spPr>
        <p:txBody>
          <a:bodyPr wrap="square">
            <a:spAutoFit/>
          </a:bodyPr>
          <a:lstStyle/>
          <a:p>
            <a:r>
              <a:rPr kumimoji="0" lang="en-US" sz="4399" b="0" i="0" u="none" strike="noStrike" kern="1200" cap="none" spc="0" normalizeH="0" baseline="0" noProof="0" dirty="0">
                <a:ln>
                  <a:noFill/>
                </a:ln>
                <a:solidFill>
                  <a:prstClr val="black"/>
                </a:solidFill>
                <a:effectLst/>
                <a:uLnTx/>
                <a:uFillTx/>
                <a:latin typeface="Calibri Light" panose="020F0302020204030204"/>
                <a:ea typeface="+mj-ea"/>
                <a:cs typeface="+mj-cs"/>
              </a:rPr>
              <a:t>What can a new resume do for you?</a:t>
            </a:r>
            <a:endParaRPr lang="en-US" dirty="0"/>
          </a:p>
        </p:txBody>
      </p:sp>
      <p:sp>
        <p:nvSpPr>
          <p:cNvPr id="15" name="Rectangle 14">
            <a:extLst>
              <a:ext uri="{FF2B5EF4-FFF2-40B4-BE49-F238E27FC236}">
                <a16:creationId xmlns:a16="http://schemas.microsoft.com/office/drawing/2014/main" id="{E9ECF32A-611C-0D9D-3120-6001EA10FE77}"/>
              </a:ext>
            </a:extLst>
          </p:cNvPr>
          <p:cNvSpPr/>
          <p:nvPr/>
        </p:nvSpPr>
        <p:spPr>
          <a:xfrm>
            <a:off x="5027612" y="2819400"/>
            <a:ext cx="1143000" cy="18074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80A9B0D1-D122-CA86-8AC2-1CFACAA9F664}"/>
              </a:ext>
            </a:extLst>
          </p:cNvPr>
          <p:cNvPicPr>
            <a:picLocks noChangeAspect="1"/>
          </p:cNvPicPr>
          <p:nvPr/>
        </p:nvPicPr>
        <p:blipFill>
          <a:blip r:embed="rId2"/>
          <a:stretch>
            <a:fillRect/>
          </a:stretch>
        </p:blipFill>
        <p:spPr>
          <a:xfrm>
            <a:off x="6594402" y="2815277"/>
            <a:ext cx="1152244" cy="188992"/>
          </a:xfrm>
          <a:prstGeom prst="rect">
            <a:avLst/>
          </a:prstGeom>
        </p:spPr>
      </p:pic>
      <p:pic>
        <p:nvPicPr>
          <p:cNvPr id="24" name="Content Placeholder 23" descr="A screenshot of a message&#10;&#10;Description automatically generated">
            <a:extLst>
              <a:ext uri="{FF2B5EF4-FFF2-40B4-BE49-F238E27FC236}">
                <a16:creationId xmlns:a16="http://schemas.microsoft.com/office/drawing/2014/main" id="{D3E206A7-DB3E-E68F-9511-C54463B698E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24956" y="1752600"/>
            <a:ext cx="5338911" cy="4765043"/>
          </a:xfrm>
        </p:spPr>
      </p:pic>
    </p:spTree>
    <p:extLst>
      <p:ext uri="{BB962C8B-B14F-4D97-AF65-F5344CB8AC3E}">
        <p14:creationId xmlns:p14="http://schemas.microsoft.com/office/powerpoint/2010/main" val="18398942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1246" t="19499" r="15615" b="12870"/>
          <a:stretch/>
        </p:blipFill>
        <p:spPr>
          <a:xfrm>
            <a:off x="1674812" y="842664"/>
            <a:ext cx="9067800" cy="5756255"/>
          </a:xfrm>
          <a:prstGeom prst="rect">
            <a:avLst/>
          </a:prstGeom>
        </p:spPr>
      </p:pic>
      <p:sp>
        <p:nvSpPr>
          <p:cNvPr id="6" name="TextBox 5">
            <a:extLst>
              <a:ext uri="{FF2B5EF4-FFF2-40B4-BE49-F238E27FC236}">
                <a16:creationId xmlns:a16="http://schemas.microsoft.com/office/drawing/2014/main" id="{C762C2E4-2F60-BB41-7AF0-C1AEB0F031E9}"/>
              </a:ext>
            </a:extLst>
          </p:cNvPr>
          <p:cNvSpPr txBox="1"/>
          <p:nvPr/>
        </p:nvSpPr>
        <p:spPr>
          <a:xfrm>
            <a:off x="912812" y="196334"/>
            <a:ext cx="7848600" cy="646331"/>
          </a:xfrm>
          <a:prstGeom prst="rect">
            <a:avLst/>
          </a:prstGeom>
          <a:noFill/>
        </p:spPr>
        <p:txBody>
          <a:bodyPr wrap="square">
            <a:spAutoFit/>
          </a:bodyPr>
          <a:lstStyle/>
          <a:p>
            <a:r>
              <a:rPr lang="en-US" sz="3600" dirty="0"/>
              <a:t>Education/additional sections example</a:t>
            </a:r>
          </a:p>
        </p:txBody>
      </p:sp>
    </p:spTree>
    <p:extLst>
      <p:ext uri="{BB962C8B-B14F-4D97-AF65-F5344CB8AC3E}">
        <p14:creationId xmlns:p14="http://schemas.microsoft.com/office/powerpoint/2010/main" val="33906965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30713" t="21023" r="32550" b="12500"/>
          <a:stretch/>
        </p:blipFill>
        <p:spPr>
          <a:xfrm>
            <a:off x="3122612" y="1371600"/>
            <a:ext cx="5755004" cy="5181600"/>
          </a:xfrm>
          <a:prstGeom prst="rect">
            <a:avLst/>
          </a:prstGeom>
        </p:spPr>
      </p:pic>
      <p:sp>
        <p:nvSpPr>
          <p:cNvPr id="3" name="TextBox 2">
            <a:extLst>
              <a:ext uri="{FF2B5EF4-FFF2-40B4-BE49-F238E27FC236}">
                <a16:creationId xmlns:a16="http://schemas.microsoft.com/office/drawing/2014/main" id="{986FA0D8-B2D2-C2FF-F081-A3543524FC14}"/>
              </a:ext>
            </a:extLst>
          </p:cNvPr>
          <p:cNvSpPr txBox="1"/>
          <p:nvPr/>
        </p:nvSpPr>
        <p:spPr>
          <a:xfrm>
            <a:off x="836612" y="457200"/>
            <a:ext cx="7620000" cy="646331"/>
          </a:xfrm>
          <a:prstGeom prst="rect">
            <a:avLst/>
          </a:prstGeom>
          <a:noFill/>
        </p:spPr>
        <p:txBody>
          <a:bodyPr wrap="square">
            <a:spAutoFit/>
          </a:bodyPr>
          <a:lstStyle/>
          <a:p>
            <a:r>
              <a:rPr lang="en-US" sz="3600" dirty="0"/>
              <a:t>Education/additional sections example</a:t>
            </a:r>
          </a:p>
        </p:txBody>
      </p:sp>
    </p:spTree>
    <p:extLst>
      <p:ext uri="{BB962C8B-B14F-4D97-AF65-F5344CB8AC3E}">
        <p14:creationId xmlns:p14="http://schemas.microsoft.com/office/powerpoint/2010/main" val="38190332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A00B-BB93-E786-0CEE-F7B478CE8F19}"/>
              </a:ext>
            </a:extLst>
          </p:cNvPr>
          <p:cNvSpPr>
            <a:spLocks noGrp="1"/>
          </p:cNvSpPr>
          <p:nvPr>
            <p:ph type="ctrTitle"/>
          </p:nvPr>
        </p:nvSpPr>
        <p:spPr/>
        <p:txBody>
          <a:bodyPr>
            <a:normAutofit fontScale="90000"/>
          </a:bodyPr>
          <a:lstStyle/>
          <a:p>
            <a:r>
              <a:rPr lang="en-US" dirty="0"/>
              <a:t>Common questions for Gen X and Baby Boomer job seekers</a:t>
            </a:r>
          </a:p>
        </p:txBody>
      </p:sp>
    </p:spTree>
    <p:extLst>
      <p:ext uri="{BB962C8B-B14F-4D97-AF65-F5344CB8AC3E}">
        <p14:creationId xmlns:p14="http://schemas.microsoft.com/office/powerpoint/2010/main" val="17724428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2B3D3-BA6C-A8BE-CD74-928ED4C1107C}"/>
              </a:ext>
            </a:extLst>
          </p:cNvPr>
          <p:cNvSpPr>
            <a:spLocks noGrp="1"/>
          </p:cNvSpPr>
          <p:nvPr>
            <p:ph type="title"/>
          </p:nvPr>
        </p:nvSpPr>
        <p:spPr/>
        <p:txBody>
          <a:bodyPr/>
          <a:lstStyle/>
          <a:p>
            <a:r>
              <a:rPr lang="en-US" dirty="0"/>
              <a:t>What if I haven’t written a resume in years?</a:t>
            </a:r>
          </a:p>
        </p:txBody>
      </p:sp>
      <p:sp>
        <p:nvSpPr>
          <p:cNvPr id="3" name="Content Placeholder 2">
            <a:extLst>
              <a:ext uri="{FF2B5EF4-FFF2-40B4-BE49-F238E27FC236}">
                <a16:creationId xmlns:a16="http://schemas.microsoft.com/office/drawing/2014/main" id="{9E6B6395-4469-DA22-05DF-FA53AACBF79B}"/>
              </a:ext>
            </a:extLst>
          </p:cNvPr>
          <p:cNvSpPr>
            <a:spLocks noGrp="1"/>
          </p:cNvSpPr>
          <p:nvPr>
            <p:ph idx="1"/>
          </p:nvPr>
        </p:nvSpPr>
        <p:spPr/>
        <p:txBody>
          <a:bodyPr/>
          <a:lstStyle/>
          <a:p>
            <a:r>
              <a:rPr lang="en-US" dirty="0"/>
              <a:t>“Brain dump” </a:t>
            </a:r>
          </a:p>
          <a:p>
            <a:pPr lvl="1"/>
            <a:r>
              <a:rPr lang="en-US" dirty="0"/>
              <a:t>Bullet points/brainstorming past experience</a:t>
            </a:r>
          </a:p>
          <a:p>
            <a:r>
              <a:rPr lang="en-US" dirty="0"/>
              <a:t>Find old performance reviews</a:t>
            </a:r>
          </a:p>
          <a:p>
            <a:r>
              <a:rPr lang="en-US" dirty="0"/>
              <a:t>Look through your emails</a:t>
            </a:r>
          </a:p>
          <a:p>
            <a:r>
              <a:rPr lang="en-US" dirty="0"/>
              <a:t>Review job descriptions</a:t>
            </a:r>
          </a:p>
          <a:p>
            <a:r>
              <a:rPr lang="en-US" dirty="0"/>
              <a:t>Use sample questions </a:t>
            </a:r>
          </a:p>
          <a:p>
            <a:r>
              <a:rPr lang="en-US" dirty="0"/>
              <a:t>Use LinkedIn for help</a:t>
            </a:r>
          </a:p>
        </p:txBody>
      </p:sp>
    </p:spTree>
    <p:extLst>
      <p:ext uri="{BB962C8B-B14F-4D97-AF65-F5344CB8AC3E}">
        <p14:creationId xmlns:p14="http://schemas.microsoft.com/office/powerpoint/2010/main" val="32417809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I talk about early career experience?</a:t>
            </a:r>
          </a:p>
        </p:txBody>
      </p:sp>
      <p:sp>
        <p:nvSpPr>
          <p:cNvPr id="3" name="Content Placeholder 2"/>
          <p:cNvSpPr>
            <a:spLocks noGrp="1"/>
          </p:cNvSpPr>
          <p:nvPr>
            <p:ph idx="1"/>
          </p:nvPr>
        </p:nvSpPr>
        <p:spPr>
          <a:xfrm>
            <a:off x="837982" y="1825625"/>
            <a:ext cx="10512862" cy="3965575"/>
          </a:xfrm>
        </p:spPr>
        <p:txBody>
          <a:bodyPr>
            <a:noAutofit/>
          </a:bodyPr>
          <a:lstStyle/>
          <a:p>
            <a:pPr marL="0" marR="0" indent="0">
              <a:lnSpc>
                <a:spcPct val="107000"/>
              </a:lnSpc>
              <a:spcBef>
                <a:spcPts val="0"/>
              </a:spcBef>
              <a:spcAft>
                <a:spcPts val="0"/>
              </a:spcAft>
              <a:buNone/>
            </a:pPr>
            <a:r>
              <a:rPr lang="en-US" sz="2000" b="1" kern="100" dirty="0">
                <a:effectLst/>
                <a:latin typeface="Arial" panose="020B0604020202020204" pitchFamily="34" charset="0"/>
                <a:ea typeface="Calibri" panose="020F0502020204030204" pitchFamily="34" charset="0"/>
                <a:cs typeface="Times New Roman" panose="02020603050405020304" pitchFamily="18" charset="0"/>
              </a:rPr>
              <a:t>The answer is: it depends.</a:t>
            </a:r>
            <a:endParaRPr lang="en-US" sz="2000" kern="1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br>
              <a:rPr lang="en-US" sz="2000" b="1" dirty="0">
                <a:effectLst/>
                <a:latin typeface="Arial" panose="020B0604020202020204" pitchFamily="34" charset="0"/>
                <a:ea typeface="Calibri" panose="020F0502020204030204" pitchFamily="34" charset="0"/>
              </a:rPr>
            </a:br>
            <a:r>
              <a:rPr lang="en-US" sz="2000" kern="100" dirty="0">
                <a:effectLst/>
                <a:latin typeface="Arial" panose="020B0604020202020204" pitchFamily="34" charset="0"/>
                <a:ea typeface="Calibri" panose="020F0502020204030204" pitchFamily="34" charset="0"/>
                <a:cs typeface="Times New Roman" panose="02020603050405020304" pitchFamily="18" charset="0"/>
              </a:rPr>
              <a:t>Is the early experience relevant to the roles that you are applying for? </a:t>
            </a:r>
          </a:p>
          <a:p>
            <a:pPr marL="0" marR="0" indent="0">
              <a:lnSpc>
                <a:spcPct val="107000"/>
              </a:lnSpc>
              <a:spcBef>
                <a:spcPts val="0"/>
              </a:spcBef>
              <a:spcAft>
                <a:spcPts val="0"/>
              </a:spcAft>
              <a:buNone/>
            </a:pPr>
            <a:endParaRPr lang="en-US" sz="2000" kern="1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kern="100" dirty="0">
                <a:effectLst/>
                <a:latin typeface="Arial" panose="020B0604020202020204" pitchFamily="34" charset="0"/>
                <a:ea typeface="Calibri" panose="020F0502020204030204" pitchFamily="34" charset="0"/>
                <a:cs typeface="Times New Roman" panose="02020603050405020304" pitchFamily="18" charset="0"/>
              </a:rPr>
              <a:t>Is it with a “big name” company? </a:t>
            </a:r>
          </a:p>
          <a:p>
            <a:pPr marL="0" marR="0" indent="0">
              <a:lnSpc>
                <a:spcPct val="107000"/>
              </a:lnSpc>
              <a:spcBef>
                <a:spcPts val="0"/>
              </a:spcBef>
              <a:spcAft>
                <a:spcPts val="0"/>
              </a:spcAft>
              <a:buNone/>
            </a:pPr>
            <a:endParaRPr lang="en-US" sz="2000" kern="100" dirty="0">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kern="100" dirty="0">
                <a:effectLst/>
                <a:latin typeface="Arial" panose="020B0604020202020204" pitchFamily="34" charset="0"/>
                <a:ea typeface="Calibri" panose="020F0502020204030204" pitchFamily="34" charset="0"/>
                <a:cs typeface="Times New Roman" panose="02020603050405020304" pitchFamily="18" charset="0"/>
              </a:rPr>
              <a:t>Is it work that you would like to emphasize?</a:t>
            </a:r>
          </a:p>
          <a:p>
            <a:pPr marL="0" marR="0" indent="0">
              <a:lnSpc>
                <a:spcPct val="107000"/>
              </a:lnSpc>
              <a:spcBef>
                <a:spcPts val="0"/>
              </a:spcBef>
              <a:spcAft>
                <a:spcPts val="0"/>
              </a:spcAft>
              <a:buNone/>
            </a:pPr>
            <a:r>
              <a:rPr lang="en-US" sz="20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000" kern="100" dirty="0">
                <a:effectLst/>
                <a:latin typeface="Arial" panose="020B0604020202020204" pitchFamily="34" charset="0"/>
                <a:ea typeface="Calibri" panose="020F0502020204030204" pitchFamily="34" charset="0"/>
                <a:cs typeface="Times New Roman" panose="02020603050405020304" pitchFamily="18" charset="0"/>
              </a:rPr>
              <a:t>If the answer is NO, then you can choose to keep it off of your resume and we can discuss this as a brief career note at the end of your resume and share this without the years that you worked.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33759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I talk about early career experience?</a:t>
            </a:r>
          </a:p>
        </p:txBody>
      </p:sp>
      <p:sp>
        <p:nvSpPr>
          <p:cNvPr id="3" name="Content Placeholder 2"/>
          <p:cNvSpPr>
            <a:spLocks noGrp="1"/>
          </p:cNvSpPr>
          <p:nvPr>
            <p:ph idx="1"/>
          </p:nvPr>
        </p:nvSpPr>
        <p:spPr>
          <a:xfrm>
            <a:off x="837982" y="1825625"/>
            <a:ext cx="10512862" cy="3965575"/>
          </a:xfrm>
        </p:spPr>
        <p:txBody>
          <a:bodyPr>
            <a:noAutofit/>
          </a:bodyPr>
          <a:lstStyle/>
          <a:p>
            <a:pPr marL="0" marR="0" algn="just">
              <a:lnSpc>
                <a:spcPct val="107000"/>
              </a:lnSpc>
              <a:spcBef>
                <a:spcPts val="0"/>
              </a:spcBef>
              <a:spcAft>
                <a:spcPts val="800"/>
              </a:spcAft>
            </a:pPr>
            <a:r>
              <a:rPr lang="en-US" sz="2000" b="1" kern="100" dirty="0">
                <a:effectLst/>
                <a:latin typeface="Arial" panose="020B0604020202020204" pitchFamily="34" charset="0"/>
                <a:ea typeface="Calibri" panose="020F0502020204030204" pitchFamily="34" charset="0"/>
                <a:cs typeface="Times New Roman" panose="02020603050405020304" pitchFamily="18" charset="0"/>
              </a:rPr>
              <a:t>Experience</a:t>
            </a:r>
            <a:r>
              <a:rPr lang="en-US" sz="2000" kern="100" dirty="0">
                <a:effectLst/>
                <a:latin typeface="Arial" panose="020B0604020202020204" pitchFamily="34" charset="0"/>
                <a:ea typeface="Calibri" panose="020F0502020204030204" pitchFamily="34" charset="0"/>
                <a:cs typeface="Times New Roman" panose="02020603050405020304" pitchFamily="18" charset="0"/>
              </a:rPr>
              <a:t> includes roles as Project Manager for ABC Company and Business Analyst for XYZ Corporation. Highlights include managing team of 10 to drive 10% reduction in quality defects.</a:t>
            </a:r>
          </a:p>
          <a:p>
            <a:pPr marL="0" marR="0" algn="just">
              <a:lnSpc>
                <a:spcPct val="107000"/>
              </a:lnSpc>
              <a:spcBef>
                <a:spcPts val="0"/>
              </a:spcBef>
              <a:spcAft>
                <a:spcPts val="800"/>
              </a:spcAft>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2000" b="1" kern="100" dirty="0">
                <a:effectLst/>
                <a:latin typeface="Arial" panose="020B0604020202020204" pitchFamily="34" charset="0"/>
                <a:ea typeface="Calibri" panose="020F0502020204030204" pitchFamily="34" charset="0"/>
                <a:cs typeface="Times New Roman" panose="02020603050405020304" pitchFamily="18" charset="0"/>
              </a:rPr>
              <a:t>Experience</a:t>
            </a:r>
            <a:r>
              <a:rPr lang="en-US" sz="2000" kern="100" dirty="0">
                <a:effectLst/>
                <a:latin typeface="Arial" panose="020B0604020202020204" pitchFamily="34" charset="0"/>
                <a:ea typeface="Calibri" panose="020F0502020204030204" pitchFamily="34" charset="0"/>
                <a:cs typeface="Times New Roman" panose="02020603050405020304" pitchFamily="18" charset="0"/>
              </a:rPr>
              <a:t> includes various IT roles with ABC Consulting. Key accomplishments include delivering $10M technology upgrade for global Fortune 50 transportation leader (FedEx).</a:t>
            </a:r>
          </a:p>
          <a:p>
            <a:pPr marL="0" marR="0" algn="just">
              <a:lnSpc>
                <a:spcPct val="107000"/>
              </a:lnSpc>
              <a:spcBef>
                <a:spcPts val="0"/>
              </a:spcBef>
              <a:spcAft>
                <a:spcPts val="800"/>
              </a:spcAft>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2000" b="1" kern="100" dirty="0">
                <a:effectLst/>
                <a:latin typeface="Arial" panose="020B0604020202020204" pitchFamily="34" charset="0"/>
                <a:ea typeface="Calibri" panose="020F0502020204030204" pitchFamily="34" charset="0"/>
                <a:cs typeface="Times New Roman" panose="02020603050405020304" pitchFamily="18" charset="0"/>
              </a:rPr>
              <a:t>Experience </a:t>
            </a:r>
            <a:r>
              <a:rPr lang="en-US" sz="2000" kern="100" dirty="0">
                <a:effectLst/>
                <a:latin typeface="Arial" panose="020B0604020202020204" pitchFamily="34" charset="0"/>
                <a:ea typeface="Calibri" panose="020F0502020204030204" pitchFamily="34" charset="0"/>
                <a:cs typeface="Times New Roman" panose="02020603050405020304" pitchFamily="18" charset="0"/>
              </a:rPr>
              <a:t>includes HR leadership roles with Westshore Electronics and HP.</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51587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A3E90-A3CE-91DA-ED34-639E5A810D91}"/>
              </a:ext>
            </a:extLst>
          </p:cNvPr>
          <p:cNvSpPr>
            <a:spLocks noGrp="1"/>
          </p:cNvSpPr>
          <p:nvPr>
            <p:ph type="title"/>
          </p:nvPr>
        </p:nvSpPr>
        <p:spPr/>
        <p:txBody>
          <a:bodyPr/>
          <a:lstStyle/>
          <a:p>
            <a:r>
              <a:rPr lang="en-US" dirty="0"/>
              <a:t>Early experience example</a:t>
            </a:r>
          </a:p>
        </p:txBody>
      </p:sp>
      <p:sp>
        <p:nvSpPr>
          <p:cNvPr id="3" name="Content Placeholder 2">
            <a:extLst>
              <a:ext uri="{FF2B5EF4-FFF2-40B4-BE49-F238E27FC236}">
                <a16:creationId xmlns:a16="http://schemas.microsoft.com/office/drawing/2014/main" id="{DEBF3704-9EED-B67B-2F1F-E639B1D4CD70}"/>
              </a:ext>
            </a:extLst>
          </p:cNvPr>
          <p:cNvSpPr>
            <a:spLocks noGrp="1"/>
          </p:cNvSpPr>
          <p:nvPr>
            <p:ph idx="1"/>
          </p:nvPr>
        </p:nvSpPr>
        <p:spPr>
          <a:xfrm>
            <a:off x="837982" y="1825625"/>
            <a:ext cx="10512862" cy="3584575"/>
          </a:xfrm>
        </p:spPr>
        <p:txBody>
          <a:bodyPr>
            <a:normAutofit fontScale="70000" lnSpcReduction="20000"/>
          </a:bodyPr>
          <a:lstStyle/>
          <a:p>
            <a:pPr marL="0" indent="0">
              <a:buNone/>
            </a:pPr>
            <a:r>
              <a:rPr lang="en-US" dirty="0"/>
              <a:t>Experience includes leading roles including Senior Vice President, Marketing &amp; Promotions for Fortune 500 Company and Marketing Director for ABC Corporation.</a:t>
            </a:r>
          </a:p>
          <a:p>
            <a:pPr marL="0" indent="0">
              <a:buNone/>
            </a:pPr>
            <a:r>
              <a:rPr lang="en-US" dirty="0"/>
              <a:t>Key highlights include:</a:t>
            </a:r>
          </a:p>
          <a:p>
            <a:r>
              <a:rPr lang="en-US" dirty="0"/>
              <a:t>Spearheaded an $8 million advertising sponsorship, partnering with leading consumer brand.</a:t>
            </a:r>
          </a:p>
          <a:p>
            <a:r>
              <a:rPr lang="en-US" dirty="0"/>
              <a:t>Drove thought-leadership and created an advisory board and event series with prominent keynotes.</a:t>
            </a:r>
          </a:p>
          <a:p>
            <a:r>
              <a:rPr lang="en-US" dirty="0"/>
              <a:t>Sponsorship development drove billions in advertising revenue for multiple networks.</a:t>
            </a:r>
          </a:p>
          <a:p>
            <a:r>
              <a:rPr lang="en-US" dirty="0"/>
              <a:t>Developed integrated media sponsorships, custom content, and brand integrations; included award-winning programs.</a:t>
            </a:r>
          </a:p>
          <a:p>
            <a:r>
              <a:rPr lang="en-US" dirty="0"/>
              <a:t>Strategies generated millions in revenue and significant earned media promotion. Directed publicity and promotions for a location-based entertainment concept, including crisis management strategy.</a:t>
            </a:r>
          </a:p>
        </p:txBody>
      </p:sp>
    </p:spTree>
    <p:extLst>
      <p:ext uri="{BB962C8B-B14F-4D97-AF65-F5344CB8AC3E}">
        <p14:creationId xmlns:p14="http://schemas.microsoft.com/office/powerpoint/2010/main" val="11147465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How do I discuss my career break?</a:t>
            </a:r>
          </a:p>
        </p:txBody>
      </p:sp>
      <p:sp>
        <p:nvSpPr>
          <p:cNvPr id="7" name="TextBox 6">
            <a:extLst>
              <a:ext uri="{FF2B5EF4-FFF2-40B4-BE49-F238E27FC236}">
                <a16:creationId xmlns:a16="http://schemas.microsoft.com/office/drawing/2014/main" id="{A1FCD6E1-BBE4-8AA3-5A92-F9BEA2DE41BA}"/>
              </a:ext>
            </a:extLst>
          </p:cNvPr>
          <p:cNvSpPr txBox="1"/>
          <p:nvPr/>
        </p:nvSpPr>
        <p:spPr>
          <a:xfrm>
            <a:off x="1484312" y="1690689"/>
            <a:ext cx="9220200" cy="3693319"/>
          </a:xfrm>
          <a:prstGeom prst="rect">
            <a:avLst/>
          </a:prstGeom>
          <a:noFill/>
        </p:spPr>
        <p:txBody>
          <a:bodyPr wrap="square" rtlCol="0">
            <a:spAutoFit/>
          </a:bodyPr>
          <a:lstStyle/>
          <a:p>
            <a:r>
              <a:rPr lang="en-US" dirty="0"/>
              <a:t>Use a career note to discuss your career break:</a:t>
            </a:r>
          </a:p>
          <a:p>
            <a:endParaRPr lang="en-US" dirty="0"/>
          </a:p>
          <a:p>
            <a:r>
              <a:rPr lang="en-US" dirty="0"/>
              <a:t>Career Note: Currently working on consulting project for XYZ Corporation.</a:t>
            </a:r>
          </a:p>
          <a:p>
            <a:endParaRPr lang="en-US" dirty="0"/>
          </a:p>
          <a:p>
            <a:r>
              <a:rPr lang="en-US" dirty="0"/>
              <a:t>Career Note: Completed volunteer work with North Hills Community Outreach and completed PMP coursework from 2021-2022.</a:t>
            </a:r>
          </a:p>
          <a:p>
            <a:endParaRPr lang="en-US" dirty="0"/>
          </a:p>
          <a:p>
            <a:r>
              <a:rPr lang="en-US" dirty="0"/>
              <a:t>Career Note: Was on caregiving leave from 2014 – 2017, serving as McKnight Elementary School PFA President. Led $25K fundraising campaign to purchase new playground equipment.</a:t>
            </a:r>
          </a:p>
          <a:p>
            <a:endParaRPr lang="en-US" dirty="0"/>
          </a:p>
          <a:p>
            <a:r>
              <a:rPr lang="en-US" dirty="0"/>
              <a:t>MILITARY EXPERIENCE: Experience includes roles as HR Specialist and Recruiter with United States Navy and United States Army Reserves. Held Top Secret SCI Security Clearance. Won numerous awards for service.</a:t>
            </a:r>
          </a:p>
        </p:txBody>
      </p:sp>
    </p:spTree>
    <p:extLst>
      <p:ext uri="{BB962C8B-B14F-4D97-AF65-F5344CB8AC3E}">
        <p14:creationId xmlns:p14="http://schemas.microsoft.com/office/powerpoint/2010/main" val="35422565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5C7AF-FC92-96B2-8CBD-911276A4F1C9}"/>
              </a:ext>
            </a:extLst>
          </p:cNvPr>
          <p:cNvSpPr>
            <a:spLocks noGrp="1"/>
          </p:cNvSpPr>
          <p:nvPr>
            <p:ph type="title"/>
          </p:nvPr>
        </p:nvSpPr>
        <p:spPr/>
        <p:txBody>
          <a:bodyPr/>
          <a:lstStyle/>
          <a:p>
            <a:r>
              <a:rPr lang="en-US" dirty="0"/>
              <a:t>How do I talk about consulting projects?</a:t>
            </a:r>
          </a:p>
        </p:txBody>
      </p:sp>
      <p:sp>
        <p:nvSpPr>
          <p:cNvPr id="3" name="Content Placeholder 2">
            <a:extLst>
              <a:ext uri="{FF2B5EF4-FFF2-40B4-BE49-F238E27FC236}">
                <a16:creationId xmlns:a16="http://schemas.microsoft.com/office/drawing/2014/main" id="{0305A20C-3130-8EFD-9902-3645D3540BE8}"/>
              </a:ext>
            </a:extLst>
          </p:cNvPr>
          <p:cNvSpPr>
            <a:spLocks noGrp="1"/>
          </p:cNvSpPr>
          <p:nvPr>
            <p:ph idx="1"/>
          </p:nvPr>
        </p:nvSpPr>
        <p:spPr/>
        <p:txBody>
          <a:bodyPr>
            <a:normAutofit lnSpcReduction="10000"/>
          </a:bodyPr>
          <a:lstStyle/>
          <a:p>
            <a:pPr marL="0" marR="0" indent="0">
              <a:lnSpc>
                <a:spcPct val="107000"/>
              </a:lnSpc>
              <a:spcBef>
                <a:spcPts val="0"/>
              </a:spcBef>
              <a:spcAft>
                <a:spcPts val="800"/>
              </a:spcAft>
              <a:buNone/>
            </a:pPr>
            <a:r>
              <a:rPr lang="en-US" sz="2400" kern="100" dirty="0">
                <a:effectLst/>
                <a:latin typeface="Arial" panose="020B0604020202020204" pitchFamily="34" charset="0"/>
                <a:ea typeface="Calibri" panose="020F0502020204030204" pitchFamily="34" charset="0"/>
                <a:cs typeface="Times New Roman" panose="02020603050405020304" pitchFamily="18" charset="0"/>
              </a:rPr>
              <a:t>You can talk about these consulting projects as a career note (see above) or as a separate section (see my resume in Example 1 for how I discuss my work as an Independent Contractor). </a:t>
            </a:r>
          </a:p>
          <a:p>
            <a:pPr marL="0" marR="0" indent="0">
              <a:lnSpc>
                <a:spcPct val="107000"/>
              </a:lnSpc>
              <a:spcBef>
                <a:spcPts val="0"/>
              </a:spcBef>
              <a:spcAft>
                <a:spcPts val="800"/>
              </a:spcAft>
              <a:buNone/>
            </a:pPr>
            <a:endParaRPr lang="en-US" sz="2400" kern="100" dirty="0">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kern="100" dirty="0">
                <a:effectLst/>
                <a:latin typeface="Arial" panose="020B0604020202020204" pitchFamily="34" charset="0"/>
                <a:ea typeface="Calibri" panose="020F0502020204030204" pitchFamily="34" charset="0"/>
                <a:cs typeface="Times New Roman" panose="02020603050405020304" pitchFamily="18" charset="0"/>
              </a:rPr>
              <a:t>I think either of these methods are fine – if you don’t have a lot of room, then the career note should be OK. If you are looking to emphasize this work, then you can list this work out as a separate section. </a:t>
            </a:r>
          </a:p>
          <a:p>
            <a:pPr marL="0" marR="0" indent="0">
              <a:lnSpc>
                <a:spcPct val="107000"/>
              </a:lnSpc>
              <a:spcBef>
                <a:spcPts val="0"/>
              </a:spcBef>
              <a:spcAft>
                <a:spcPts val="800"/>
              </a:spcAft>
              <a:buNone/>
            </a:pPr>
            <a:endParaRPr lang="en-US" sz="2400" kern="1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kern="100" dirty="0">
                <a:effectLst/>
                <a:latin typeface="Arial" panose="020B0604020202020204" pitchFamily="34" charset="0"/>
                <a:ea typeface="Calibri" panose="020F0502020204030204" pitchFamily="34" charset="0"/>
                <a:cs typeface="Times New Roman" panose="02020603050405020304" pitchFamily="18" charset="0"/>
              </a:rPr>
              <a:t>You can also create a LinkedIn business page so that this work appears more cleanly in LinkedIn.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952256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688E5-7858-AE4D-4B3E-768433582E3F}"/>
              </a:ext>
            </a:extLst>
          </p:cNvPr>
          <p:cNvSpPr>
            <a:spLocks noGrp="1"/>
          </p:cNvSpPr>
          <p:nvPr>
            <p:ph type="title"/>
          </p:nvPr>
        </p:nvSpPr>
        <p:spPr/>
        <p:txBody>
          <a:bodyPr/>
          <a:lstStyle/>
          <a:p>
            <a:r>
              <a:rPr lang="en-US" dirty="0"/>
              <a:t>How do I write a career change resume?</a:t>
            </a:r>
          </a:p>
        </p:txBody>
      </p:sp>
      <p:sp>
        <p:nvSpPr>
          <p:cNvPr id="3" name="Content Placeholder 2">
            <a:extLst>
              <a:ext uri="{FF2B5EF4-FFF2-40B4-BE49-F238E27FC236}">
                <a16:creationId xmlns:a16="http://schemas.microsoft.com/office/drawing/2014/main" id="{98CE1AC8-738C-E5C1-40F7-C2DC40669F2F}"/>
              </a:ext>
            </a:extLst>
          </p:cNvPr>
          <p:cNvSpPr>
            <a:spLocks noGrp="1"/>
          </p:cNvSpPr>
          <p:nvPr>
            <p:ph idx="1"/>
          </p:nvPr>
        </p:nvSpPr>
        <p:spPr/>
        <p:txBody>
          <a:bodyPr/>
          <a:lstStyle/>
          <a:p>
            <a:r>
              <a:rPr lang="en-US" dirty="0"/>
              <a:t>If you are looking to change careers, you are going to have to show how your transferable skills will apply to your new role.</a:t>
            </a:r>
          </a:p>
          <a:p>
            <a:r>
              <a:rPr lang="en-US" dirty="0"/>
              <a:t>Let’s say that you are looking to move from engineering to financial analyst: you are going to emphasize all of the skills that you used as an engineer (i.e. problem solving, project management, analytics, research, </a:t>
            </a:r>
            <a:r>
              <a:rPr lang="en-US" dirty="0" err="1"/>
              <a:t>etc</a:t>
            </a:r>
            <a:r>
              <a:rPr lang="en-US" dirty="0"/>
              <a:t>) and show how you will use those skills in your goal role.</a:t>
            </a:r>
          </a:p>
          <a:p>
            <a:r>
              <a:rPr lang="en-US" dirty="0"/>
              <a:t>One quick job search hack is to filter job postings and look for those that consider "transferable skills" - this will give you an idea of companies that are actively accepting career changers.</a:t>
            </a:r>
          </a:p>
          <a:p>
            <a:endParaRPr lang="en-US" dirty="0"/>
          </a:p>
        </p:txBody>
      </p:sp>
    </p:spTree>
    <p:extLst>
      <p:ext uri="{BB962C8B-B14F-4D97-AF65-F5344CB8AC3E}">
        <p14:creationId xmlns:p14="http://schemas.microsoft.com/office/powerpoint/2010/main" val="649182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Goals</a:t>
            </a:r>
          </a:p>
        </p:txBody>
      </p:sp>
      <p:sp>
        <p:nvSpPr>
          <p:cNvPr id="3" name="Content Placeholder 2"/>
          <p:cNvSpPr>
            <a:spLocks noGrp="1"/>
          </p:cNvSpPr>
          <p:nvPr>
            <p:ph idx="1"/>
          </p:nvPr>
        </p:nvSpPr>
        <p:spPr/>
        <p:txBody>
          <a:bodyPr>
            <a:normAutofit/>
          </a:bodyPr>
          <a:lstStyle/>
          <a:p>
            <a:r>
              <a:rPr lang="en-US" dirty="0"/>
              <a:t>Take you through the process that I use with my executive clients</a:t>
            </a:r>
          </a:p>
          <a:p>
            <a:pPr lvl="1"/>
            <a:r>
              <a:rPr lang="en-US" dirty="0"/>
              <a:t>10 resume examples</a:t>
            </a:r>
          </a:p>
          <a:p>
            <a:pPr lvl="1"/>
            <a:r>
              <a:rPr lang="en-US" dirty="0"/>
              <a:t>50+ questions to ask yourself</a:t>
            </a:r>
          </a:p>
          <a:p>
            <a:pPr lvl="1"/>
            <a:r>
              <a:rPr lang="en-US" dirty="0"/>
              <a:t>100 action verbs that you can use</a:t>
            </a:r>
          </a:p>
          <a:p>
            <a:r>
              <a:rPr lang="en-US" dirty="0"/>
              <a:t>Provide up-to-date advice on revising your resume</a:t>
            </a:r>
          </a:p>
          <a:p>
            <a:r>
              <a:rPr lang="en-US" dirty="0"/>
              <a:t>Talk through common scenarios and questions</a:t>
            </a:r>
          </a:p>
          <a:p>
            <a:r>
              <a:rPr lang="en-US" dirty="0"/>
              <a:t>Give you the tools that you need</a:t>
            </a:r>
          </a:p>
          <a:p>
            <a:r>
              <a:rPr lang="en-US" dirty="0"/>
              <a:t>Address age-specific concerns</a:t>
            </a:r>
          </a:p>
          <a:p>
            <a:r>
              <a:rPr lang="en-US" b="1" dirty="0"/>
              <a:t>Increase your confidence</a:t>
            </a:r>
          </a:p>
          <a:p>
            <a:endParaRPr lang="en-US" dirty="0"/>
          </a:p>
        </p:txBody>
      </p:sp>
    </p:spTree>
    <p:extLst>
      <p:ext uri="{BB962C8B-B14F-4D97-AF65-F5344CB8AC3E}">
        <p14:creationId xmlns:p14="http://schemas.microsoft.com/office/powerpoint/2010/main" val="26853845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2F36A-FC66-27A8-8941-5E78DE518C97}"/>
              </a:ext>
            </a:extLst>
          </p:cNvPr>
          <p:cNvSpPr>
            <a:spLocks noGrp="1"/>
          </p:cNvSpPr>
          <p:nvPr>
            <p:ph type="title"/>
          </p:nvPr>
        </p:nvSpPr>
        <p:spPr/>
        <p:txBody>
          <a:bodyPr/>
          <a:lstStyle/>
          <a:p>
            <a:r>
              <a:rPr lang="en-US" dirty="0"/>
              <a:t>How do I target remote roles?</a:t>
            </a:r>
          </a:p>
        </p:txBody>
      </p:sp>
      <p:sp>
        <p:nvSpPr>
          <p:cNvPr id="3" name="Content Placeholder 2">
            <a:extLst>
              <a:ext uri="{FF2B5EF4-FFF2-40B4-BE49-F238E27FC236}">
                <a16:creationId xmlns:a16="http://schemas.microsoft.com/office/drawing/2014/main" id="{AEE7BE05-8B41-76BB-C5CF-1D87FE07C6F3}"/>
              </a:ext>
            </a:extLst>
          </p:cNvPr>
          <p:cNvSpPr>
            <a:spLocks noGrp="1"/>
          </p:cNvSpPr>
          <p:nvPr>
            <p:ph idx="1"/>
          </p:nvPr>
        </p:nvSpPr>
        <p:spPr/>
        <p:txBody>
          <a:bodyPr>
            <a:normAutofit/>
          </a:bodyPr>
          <a:lstStyle/>
          <a:p>
            <a:pPr marL="0" indent="0">
              <a:buNone/>
            </a:pPr>
            <a:r>
              <a:rPr lang="en-US" dirty="0"/>
              <a:t>As I’m sure that you have heard, the number of remote roles is declining dramatically.</a:t>
            </a:r>
          </a:p>
          <a:p>
            <a:pPr marL="0" indent="0">
              <a:buNone/>
            </a:pPr>
            <a:r>
              <a:rPr lang="en-US" dirty="0"/>
              <a:t>If you are looking to land remote work, you need to show how you have succeeded in a remote work situation in the past.</a:t>
            </a:r>
          </a:p>
          <a:p>
            <a:pPr marL="0" indent="0">
              <a:buNone/>
            </a:pPr>
            <a:r>
              <a:rPr lang="en-US" dirty="0"/>
              <a:t>Be specific! Say things like:</a:t>
            </a:r>
          </a:p>
          <a:p>
            <a:pPr marL="0" indent="0">
              <a:buNone/>
            </a:pPr>
            <a:r>
              <a:rPr lang="en-US" dirty="0"/>
              <a:t>• Formed new remote organization, coaching team of 15 new direct reports and building collaborative group with focus on teamwork and communications.</a:t>
            </a:r>
          </a:p>
        </p:txBody>
      </p:sp>
    </p:spTree>
    <p:extLst>
      <p:ext uri="{BB962C8B-B14F-4D97-AF65-F5344CB8AC3E}">
        <p14:creationId xmlns:p14="http://schemas.microsoft.com/office/powerpoint/2010/main" val="33123230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FFE08-2657-F3F1-5139-7E20886595D8}"/>
              </a:ext>
            </a:extLst>
          </p:cNvPr>
          <p:cNvSpPr>
            <a:spLocks noGrp="1"/>
          </p:cNvSpPr>
          <p:nvPr>
            <p:ph type="title"/>
          </p:nvPr>
        </p:nvSpPr>
        <p:spPr/>
        <p:txBody>
          <a:bodyPr/>
          <a:lstStyle/>
          <a:p>
            <a:r>
              <a:rPr lang="en-US" dirty="0"/>
              <a:t>How do I find part-time work?</a:t>
            </a:r>
          </a:p>
        </p:txBody>
      </p:sp>
      <p:sp>
        <p:nvSpPr>
          <p:cNvPr id="3" name="Content Placeholder 2">
            <a:extLst>
              <a:ext uri="{FF2B5EF4-FFF2-40B4-BE49-F238E27FC236}">
                <a16:creationId xmlns:a16="http://schemas.microsoft.com/office/drawing/2014/main" id="{CC421726-BC61-679F-54B8-776464EAFFA3}"/>
              </a:ext>
            </a:extLst>
          </p:cNvPr>
          <p:cNvSpPr>
            <a:spLocks noGrp="1"/>
          </p:cNvSpPr>
          <p:nvPr>
            <p:ph idx="1"/>
          </p:nvPr>
        </p:nvSpPr>
        <p:spPr/>
        <p:txBody>
          <a:bodyPr>
            <a:normAutofit/>
          </a:bodyPr>
          <a:lstStyle/>
          <a:p>
            <a:pPr marL="0" indent="0">
              <a:buNone/>
            </a:pPr>
            <a:r>
              <a:rPr lang="en-US" dirty="0"/>
              <a:t>I typically use </a:t>
            </a:r>
            <a:r>
              <a:rPr lang="en-US" dirty="0" err="1"/>
              <a:t>FlexJobs</a:t>
            </a:r>
            <a:r>
              <a:rPr lang="en-US" dirty="0"/>
              <a:t> when looking for part-time roles (there is a cost to join, but if you want part-time work, it is a good source of jobs). If you have previously worked on a part-time, flexible, or contract basis, I would discuss this:</a:t>
            </a:r>
          </a:p>
          <a:p>
            <a:pPr marL="0" indent="0">
              <a:buNone/>
            </a:pPr>
            <a:endParaRPr lang="en-US" dirty="0"/>
          </a:p>
          <a:p>
            <a:pPr marL="0" indent="0">
              <a:buNone/>
            </a:pPr>
            <a:r>
              <a:rPr lang="en-US" dirty="0"/>
              <a:t>• Evaluated admissions applications for Top 20 MBA program, providing support on a seasonal basis.</a:t>
            </a:r>
          </a:p>
          <a:p>
            <a:pPr marL="0" indent="0">
              <a:buNone/>
            </a:pPr>
            <a:r>
              <a:rPr lang="en-US" dirty="0"/>
              <a:t>• Drove success for healthcare start-up in part-time role, serving as social media subject matter expert.</a:t>
            </a:r>
          </a:p>
          <a:p>
            <a:endParaRPr lang="en-US" dirty="0"/>
          </a:p>
        </p:txBody>
      </p:sp>
    </p:spTree>
    <p:extLst>
      <p:ext uri="{BB962C8B-B14F-4D97-AF65-F5344CB8AC3E}">
        <p14:creationId xmlns:p14="http://schemas.microsoft.com/office/powerpoint/2010/main" val="12128090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9D824-90A6-7C5E-7A9F-0C2372347480}"/>
              </a:ext>
            </a:extLst>
          </p:cNvPr>
          <p:cNvSpPr>
            <a:spLocks noGrp="1"/>
          </p:cNvSpPr>
          <p:nvPr>
            <p:ph type="title"/>
          </p:nvPr>
        </p:nvSpPr>
        <p:spPr/>
        <p:txBody>
          <a:bodyPr/>
          <a:lstStyle/>
          <a:p>
            <a:r>
              <a:rPr lang="en-US" dirty="0"/>
              <a:t>How do I discuss a short-term job?</a:t>
            </a:r>
          </a:p>
        </p:txBody>
      </p:sp>
      <p:sp>
        <p:nvSpPr>
          <p:cNvPr id="3" name="Content Placeholder 2">
            <a:extLst>
              <a:ext uri="{FF2B5EF4-FFF2-40B4-BE49-F238E27FC236}">
                <a16:creationId xmlns:a16="http://schemas.microsoft.com/office/drawing/2014/main" id="{36A267BA-9DCF-24F9-F12E-637789CF73DF}"/>
              </a:ext>
            </a:extLst>
          </p:cNvPr>
          <p:cNvSpPr>
            <a:spLocks noGrp="1"/>
          </p:cNvSpPr>
          <p:nvPr>
            <p:ph idx="1"/>
          </p:nvPr>
        </p:nvSpPr>
        <p:spPr/>
        <p:txBody>
          <a:bodyPr>
            <a:normAutofit/>
          </a:bodyPr>
          <a:lstStyle/>
          <a:p>
            <a:r>
              <a:rPr lang="en-US" dirty="0"/>
              <a:t>This happens all of the time!!</a:t>
            </a:r>
          </a:p>
          <a:p>
            <a:r>
              <a:rPr lang="en-US" dirty="0"/>
              <a:t>I would prefer that you discuss the role in some way on your resume – this is a lot more common than what you think it is and I believe it’s better to show this (versus hide it or pretend that it didn’t happen). </a:t>
            </a:r>
          </a:p>
          <a:p>
            <a:r>
              <a:rPr lang="en-US" dirty="0"/>
              <a:t>I would discuss it as a career note – when you go into the interview, I would not speak negatively about the employer, but would briefly frame what you learned from the role (and emphasize how you can use those learnings in your new role if you can do so).</a:t>
            </a:r>
          </a:p>
          <a:p>
            <a:endParaRPr lang="en-US" dirty="0"/>
          </a:p>
        </p:txBody>
      </p:sp>
    </p:spTree>
    <p:extLst>
      <p:ext uri="{BB962C8B-B14F-4D97-AF65-F5344CB8AC3E}">
        <p14:creationId xmlns:p14="http://schemas.microsoft.com/office/powerpoint/2010/main" val="23965412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B5BF9-A956-32F1-7AC4-C1B66F09E535}"/>
              </a:ext>
            </a:extLst>
          </p:cNvPr>
          <p:cNvSpPr>
            <a:spLocks noGrp="1"/>
          </p:cNvSpPr>
          <p:nvPr>
            <p:ph type="title"/>
          </p:nvPr>
        </p:nvSpPr>
        <p:spPr/>
        <p:txBody>
          <a:bodyPr/>
          <a:lstStyle/>
          <a:p>
            <a:r>
              <a:rPr lang="en-US" dirty="0"/>
              <a:t>How do I transition from entrepreneurship back to working for someone else?</a:t>
            </a:r>
          </a:p>
        </p:txBody>
      </p:sp>
      <p:sp>
        <p:nvSpPr>
          <p:cNvPr id="3" name="Content Placeholder 2">
            <a:extLst>
              <a:ext uri="{FF2B5EF4-FFF2-40B4-BE49-F238E27FC236}">
                <a16:creationId xmlns:a16="http://schemas.microsoft.com/office/drawing/2014/main" id="{5404CFFB-63C2-D29C-BF21-5CBC09AD2CF2}"/>
              </a:ext>
            </a:extLst>
          </p:cNvPr>
          <p:cNvSpPr>
            <a:spLocks noGrp="1"/>
          </p:cNvSpPr>
          <p:nvPr>
            <p:ph idx="1"/>
          </p:nvPr>
        </p:nvSpPr>
        <p:spPr/>
        <p:txBody>
          <a:bodyPr>
            <a:normAutofit/>
          </a:bodyPr>
          <a:lstStyle/>
          <a:p>
            <a:r>
              <a:rPr lang="en-US" dirty="0"/>
              <a:t>Entrepreneurs re-entering the paid workforce can give employers pause for a number of reasons. Employers will wonder: </a:t>
            </a:r>
          </a:p>
          <a:p>
            <a:pPr lvl="1"/>
            <a:r>
              <a:rPr lang="en-US" dirty="0"/>
              <a:t>Can I pay you enough? </a:t>
            </a:r>
          </a:p>
          <a:p>
            <a:pPr lvl="1"/>
            <a:r>
              <a:rPr lang="en-US" dirty="0"/>
              <a:t>Can you take direction as an employee (vs giving direction as an entrepreneur)?</a:t>
            </a:r>
          </a:p>
          <a:p>
            <a:pPr lvl="1"/>
            <a:r>
              <a:rPr lang="en-US" dirty="0"/>
              <a:t>Will you leave when something better comes along?</a:t>
            </a:r>
          </a:p>
          <a:p>
            <a:pPr lvl="1"/>
            <a:r>
              <a:rPr lang="en-US" dirty="0"/>
              <a:t>How will your entrepreneurial experience translate to the new business?</a:t>
            </a:r>
          </a:p>
          <a:p>
            <a:endParaRPr lang="en-US" dirty="0"/>
          </a:p>
        </p:txBody>
      </p:sp>
    </p:spTree>
    <p:extLst>
      <p:ext uri="{BB962C8B-B14F-4D97-AF65-F5344CB8AC3E}">
        <p14:creationId xmlns:p14="http://schemas.microsoft.com/office/powerpoint/2010/main" val="14461488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B5BF9-A956-32F1-7AC4-C1B66F09E535}"/>
              </a:ext>
            </a:extLst>
          </p:cNvPr>
          <p:cNvSpPr>
            <a:spLocks noGrp="1"/>
          </p:cNvSpPr>
          <p:nvPr>
            <p:ph type="title"/>
          </p:nvPr>
        </p:nvSpPr>
        <p:spPr/>
        <p:txBody>
          <a:bodyPr/>
          <a:lstStyle/>
          <a:p>
            <a:r>
              <a:rPr lang="en-US" dirty="0"/>
              <a:t>How do I transition from entrepreneurship back to working for someone else?</a:t>
            </a:r>
          </a:p>
        </p:txBody>
      </p:sp>
      <p:sp>
        <p:nvSpPr>
          <p:cNvPr id="3" name="Content Placeholder 2">
            <a:extLst>
              <a:ext uri="{FF2B5EF4-FFF2-40B4-BE49-F238E27FC236}">
                <a16:creationId xmlns:a16="http://schemas.microsoft.com/office/drawing/2014/main" id="{5404CFFB-63C2-D29C-BF21-5CBC09AD2CF2}"/>
              </a:ext>
            </a:extLst>
          </p:cNvPr>
          <p:cNvSpPr>
            <a:spLocks noGrp="1"/>
          </p:cNvSpPr>
          <p:nvPr>
            <p:ph idx="1"/>
          </p:nvPr>
        </p:nvSpPr>
        <p:spPr/>
        <p:txBody>
          <a:bodyPr>
            <a:normAutofit fontScale="85000" lnSpcReduction="20000"/>
          </a:bodyPr>
          <a:lstStyle/>
          <a:p>
            <a:pPr marL="0" indent="0">
              <a:buNone/>
            </a:pPr>
            <a:r>
              <a:rPr lang="en-US" dirty="0"/>
              <a:t>Here are my tips:</a:t>
            </a:r>
          </a:p>
          <a:p>
            <a:r>
              <a:rPr lang="en-US" dirty="0"/>
              <a:t>Narrow your search: you could probably go in a lot of different directions, but be clear on the types of roles/companies that you are targeting.</a:t>
            </a:r>
          </a:p>
          <a:p>
            <a:r>
              <a:rPr lang="en-US" dirty="0"/>
              <a:t>Demonstrate how you can solve the employer’s pressing issues: as an entrepreneur, one of your superpowers is solving problems. Closely read the job description and research the company’s current situation. Outline how you can step in and drive growth, cut costs, etc.</a:t>
            </a:r>
          </a:p>
          <a:p>
            <a:r>
              <a:rPr lang="en-US" dirty="0"/>
              <a:t>Tackle the elephant in the room in your cover letter, LinkedIn, and interview: be transparent about your goals and counter potential concerns throughout the process. Show that you are committed to building relationships.</a:t>
            </a:r>
          </a:p>
          <a:p>
            <a:r>
              <a:rPr lang="en-US" dirty="0"/>
              <a:t>Be careful about using lofty titles: You might have been CEO of your company, but some companies are going to be afraid of the CEO title – especially if you are targeting a VP or below role. Don’t be afraid to change your title in your resume and LinkedIn so that it’s closer to the title that you are targeting.</a:t>
            </a:r>
          </a:p>
          <a:p>
            <a:endParaRPr lang="en-US" dirty="0"/>
          </a:p>
        </p:txBody>
      </p:sp>
    </p:spTree>
    <p:extLst>
      <p:ext uri="{BB962C8B-B14F-4D97-AF65-F5344CB8AC3E}">
        <p14:creationId xmlns:p14="http://schemas.microsoft.com/office/powerpoint/2010/main" val="1687985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Should I use a functional resume format?</a:t>
            </a:r>
          </a:p>
        </p:txBody>
      </p:sp>
      <p:sp>
        <p:nvSpPr>
          <p:cNvPr id="3" name="Content Placeholder 2"/>
          <p:cNvSpPr>
            <a:spLocks noGrp="1"/>
          </p:cNvSpPr>
          <p:nvPr>
            <p:ph idx="1"/>
          </p:nvPr>
        </p:nvSpPr>
        <p:spPr/>
        <p:txBody>
          <a:bodyPr/>
          <a:lstStyle/>
          <a:p>
            <a:r>
              <a:rPr lang="en-US" dirty="0"/>
              <a:t>I don’t recommend using a functional resume format</a:t>
            </a:r>
          </a:p>
          <a:p>
            <a:r>
              <a:rPr lang="en-US" dirty="0"/>
              <a:t>Use your Executive Summary to summarize your experience and show the common threads in your experience</a:t>
            </a:r>
          </a:p>
          <a:p>
            <a:r>
              <a:rPr lang="en-US" dirty="0"/>
              <a:t>If you really want to, you can use a “Selected Career Highlights” section</a:t>
            </a:r>
          </a:p>
          <a:p>
            <a:endParaRPr lang="en-US" dirty="0"/>
          </a:p>
        </p:txBody>
      </p:sp>
    </p:spTree>
    <p:extLst>
      <p:ext uri="{BB962C8B-B14F-4D97-AF65-F5344CB8AC3E}">
        <p14:creationId xmlns:p14="http://schemas.microsoft.com/office/powerpoint/2010/main" val="13961298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4369" t="19832" r="24993" b="4750"/>
          <a:stretch/>
        </p:blipFill>
        <p:spPr>
          <a:xfrm>
            <a:off x="2284412" y="533400"/>
            <a:ext cx="7467600" cy="5992519"/>
          </a:xfrm>
          <a:prstGeom prst="rect">
            <a:avLst/>
          </a:prstGeom>
        </p:spPr>
      </p:pic>
    </p:spTree>
    <p:extLst>
      <p:ext uri="{BB962C8B-B14F-4D97-AF65-F5344CB8AC3E}">
        <p14:creationId xmlns:p14="http://schemas.microsoft.com/office/powerpoint/2010/main" val="20009757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If I’ve worked at one company for a long time, how should I break out my roles?</a:t>
            </a:r>
          </a:p>
        </p:txBody>
      </p:sp>
      <p:sp>
        <p:nvSpPr>
          <p:cNvPr id="3" name="Content Placeholder 2"/>
          <p:cNvSpPr>
            <a:spLocks noGrp="1"/>
          </p:cNvSpPr>
          <p:nvPr>
            <p:ph idx="1"/>
          </p:nvPr>
        </p:nvSpPr>
        <p:spPr/>
        <p:txBody>
          <a:bodyPr/>
          <a:lstStyle/>
          <a:p>
            <a:r>
              <a:rPr lang="en-US" dirty="0"/>
              <a:t>Can I show multiple roles together?</a:t>
            </a:r>
          </a:p>
          <a:p>
            <a:r>
              <a:rPr lang="en-US" dirty="0"/>
              <a:t>Answer: It depends!</a:t>
            </a:r>
          </a:p>
          <a:p>
            <a:pPr lvl="1"/>
            <a:r>
              <a:rPr lang="en-US" dirty="0"/>
              <a:t>Our goal is to position you for your target roles, so you always want to highlight the experience that aligns with your target.</a:t>
            </a:r>
          </a:p>
          <a:p>
            <a:pPr lvl="1"/>
            <a:r>
              <a:rPr lang="en-US" dirty="0"/>
              <a:t>You can break out experience in projects or with bullets – whatever you feel tells your story best.</a:t>
            </a:r>
          </a:p>
        </p:txBody>
      </p:sp>
    </p:spTree>
    <p:extLst>
      <p:ext uri="{BB962C8B-B14F-4D97-AF65-F5344CB8AC3E}">
        <p14:creationId xmlns:p14="http://schemas.microsoft.com/office/powerpoint/2010/main" val="35221522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1868" t="19832" r="23118" b="26795"/>
          <a:stretch/>
        </p:blipFill>
        <p:spPr>
          <a:xfrm>
            <a:off x="1293812" y="762000"/>
            <a:ext cx="9677400" cy="5643398"/>
          </a:xfrm>
          <a:prstGeom prst="rect">
            <a:avLst/>
          </a:prstGeom>
        </p:spPr>
      </p:pic>
    </p:spTree>
    <p:extLst>
      <p:ext uri="{BB962C8B-B14F-4D97-AF65-F5344CB8AC3E}">
        <p14:creationId xmlns:p14="http://schemas.microsoft.com/office/powerpoint/2010/main" val="19735861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1243" t="19978" r="24368" b="12194"/>
          <a:stretch/>
        </p:blipFill>
        <p:spPr>
          <a:xfrm>
            <a:off x="1370012" y="457200"/>
            <a:ext cx="9296400" cy="6019800"/>
          </a:xfrm>
          <a:prstGeom prst="rect">
            <a:avLst/>
          </a:prstGeom>
        </p:spPr>
      </p:pic>
    </p:spTree>
    <p:extLst>
      <p:ext uri="{BB962C8B-B14F-4D97-AF65-F5344CB8AC3E}">
        <p14:creationId xmlns:p14="http://schemas.microsoft.com/office/powerpoint/2010/main" val="725491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99458" y="1491799"/>
            <a:ext cx="3333749" cy="3498192"/>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3241E0A-54E4-4492-A81C-AD675E46180A}"/>
              </a:ext>
            </a:extLst>
          </p:cNvPr>
          <p:cNvSpPr>
            <a:spLocks noGrp="1"/>
          </p:cNvSpPr>
          <p:nvPr>
            <p:ph type="title"/>
          </p:nvPr>
        </p:nvSpPr>
        <p:spPr>
          <a:xfrm>
            <a:off x="1028432" y="1967266"/>
            <a:ext cx="2628215" cy="2547257"/>
          </a:xfrm>
          <a:noFill/>
        </p:spPr>
        <p:txBody>
          <a:bodyPr vert="horz" lIns="91440" tIns="45720" rIns="91440" bIns="45720" rtlCol="0" anchor="ctr">
            <a:normAutofit/>
          </a:bodyPr>
          <a:lstStyle/>
          <a:p>
            <a:pPr algn="ctr" defTabSz="914400"/>
            <a:r>
              <a:rPr lang="en-US" sz="3600" kern="1200" dirty="0">
                <a:solidFill>
                  <a:srgbClr val="FFFFFF"/>
                </a:solidFill>
                <a:latin typeface="+mj-lt"/>
                <a:ea typeface="+mj-ea"/>
                <a:cs typeface="+mj-cs"/>
              </a:rPr>
              <a:t>Modern </a:t>
            </a:r>
            <a:r>
              <a:rPr lang="en-US" sz="3600" dirty="0">
                <a:solidFill>
                  <a:srgbClr val="FFFFFF"/>
                </a:solidFill>
              </a:rPr>
              <a:t>Resume</a:t>
            </a:r>
            <a:r>
              <a:rPr lang="en-US" sz="3600" kern="1200" dirty="0">
                <a:solidFill>
                  <a:srgbClr val="FFFFFF"/>
                </a:solidFill>
                <a:latin typeface="+mj-lt"/>
                <a:ea typeface="+mj-ea"/>
                <a:cs typeface="+mj-cs"/>
              </a:rPr>
              <a:t> </a:t>
            </a:r>
            <a:br>
              <a:rPr lang="en-US" sz="3600" kern="1200" dirty="0">
                <a:solidFill>
                  <a:srgbClr val="FFFFFF"/>
                </a:solidFill>
                <a:latin typeface="+mj-lt"/>
                <a:ea typeface="+mj-ea"/>
                <a:cs typeface="+mj-cs"/>
              </a:rPr>
            </a:br>
            <a:r>
              <a:rPr lang="en-US" sz="3600" kern="1200" dirty="0">
                <a:solidFill>
                  <a:srgbClr val="FFFFFF"/>
                </a:solidFill>
                <a:latin typeface="+mj-lt"/>
                <a:ea typeface="+mj-ea"/>
                <a:cs typeface="+mj-cs"/>
              </a:rPr>
              <a:t>Confusion</a:t>
            </a:r>
          </a:p>
        </p:txBody>
      </p:sp>
      <p:sp>
        <p:nvSpPr>
          <p:cNvPr id="4" name="Content Placeholder 3">
            <a:extLst>
              <a:ext uri="{FF2B5EF4-FFF2-40B4-BE49-F238E27FC236}">
                <a16:creationId xmlns:a16="http://schemas.microsoft.com/office/drawing/2014/main" id="{D857E8E3-A12F-4A9C-46A1-0B01D4A697C9}"/>
              </a:ext>
            </a:extLst>
          </p:cNvPr>
          <p:cNvSpPr>
            <a:spLocks noGrp="1"/>
          </p:cNvSpPr>
          <p:nvPr>
            <p:ph idx="1"/>
          </p:nvPr>
        </p:nvSpPr>
        <p:spPr>
          <a:xfrm>
            <a:off x="4526625" y="2111952"/>
            <a:ext cx="7054187" cy="2402571"/>
          </a:xfrm>
        </p:spPr>
        <p:txBody>
          <a:bodyPr>
            <a:normAutofit lnSpcReduction="10000"/>
          </a:bodyPr>
          <a:lstStyle/>
          <a:p>
            <a:r>
              <a:rPr lang="en-US" dirty="0"/>
              <a:t>Millions of templates</a:t>
            </a:r>
          </a:p>
          <a:p>
            <a:r>
              <a:rPr lang="en-US" dirty="0"/>
              <a:t>Lots of graphics/pictures</a:t>
            </a:r>
          </a:p>
          <a:p>
            <a:r>
              <a:rPr lang="en-US" dirty="0"/>
              <a:t>Is anyone even looking at my resume?</a:t>
            </a:r>
          </a:p>
          <a:p>
            <a:r>
              <a:rPr lang="en-US" dirty="0"/>
              <a:t>Do I need fancy templates to be seen?</a:t>
            </a:r>
          </a:p>
          <a:p>
            <a:r>
              <a:rPr lang="en-US" dirty="0"/>
              <a:t>What does it mean to be ATS-compliant?</a:t>
            </a:r>
          </a:p>
          <a:p>
            <a:endParaRPr lang="en-US" dirty="0"/>
          </a:p>
        </p:txBody>
      </p:sp>
    </p:spTree>
    <p:extLst>
      <p:ext uri="{BB962C8B-B14F-4D97-AF65-F5344CB8AC3E}">
        <p14:creationId xmlns:p14="http://schemas.microsoft.com/office/powerpoint/2010/main" val="20915559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Should I discuss my hobbies and interests?</a:t>
            </a:r>
          </a:p>
        </p:txBody>
      </p:sp>
      <p:sp>
        <p:nvSpPr>
          <p:cNvPr id="3" name="Content Placeholder 2"/>
          <p:cNvSpPr>
            <a:spLocks noGrp="1"/>
          </p:cNvSpPr>
          <p:nvPr>
            <p:ph idx="1"/>
          </p:nvPr>
        </p:nvSpPr>
        <p:spPr/>
        <p:txBody>
          <a:bodyPr/>
          <a:lstStyle/>
          <a:p>
            <a:r>
              <a:rPr lang="en-US" dirty="0"/>
              <a:t>If your interests align with the role that you are applying for, then I would add that information in. </a:t>
            </a:r>
          </a:p>
          <a:p>
            <a:r>
              <a:rPr lang="en-US" dirty="0"/>
              <a:t>Otherwise, I would keep it out due to bias concerns.</a:t>
            </a:r>
          </a:p>
        </p:txBody>
      </p:sp>
    </p:spTree>
    <p:extLst>
      <p:ext uri="{BB962C8B-B14F-4D97-AF65-F5344CB8AC3E}">
        <p14:creationId xmlns:p14="http://schemas.microsoft.com/office/powerpoint/2010/main" val="15737420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FF631-8871-B94D-D9AA-EE713D612D3C}"/>
              </a:ext>
            </a:extLst>
          </p:cNvPr>
          <p:cNvSpPr>
            <a:spLocks noGrp="1"/>
          </p:cNvSpPr>
          <p:nvPr>
            <p:ph type="title"/>
          </p:nvPr>
        </p:nvSpPr>
        <p:spPr/>
        <p:txBody>
          <a:bodyPr/>
          <a:lstStyle/>
          <a:p>
            <a:r>
              <a:rPr lang="en-US" dirty="0"/>
              <a:t>Put it all together</a:t>
            </a:r>
          </a:p>
        </p:txBody>
      </p:sp>
      <p:graphicFrame>
        <p:nvGraphicFramePr>
          <p:cNvPr id="5" name="Content Placeholder 2">
            <a:extLst>
              <a:ext uri="{FF2B5EF4-FFF2-40B4-BE49-F238E27FC236}">
                <a16:creationId xmlns:a16="http://schemas.microsoft.com/office/drawing/2014/main" id="{3730EA70-9EA1-3AE4-233F-6E4E1EE9CA60}"/>
              </a:ext>
            </a:extLst>
          </p:cNvPr>
          <p:cNvGraphicFramePr>
            <a:graphicFrameLocks noGrp="1"/>
          </p:cNvGraphicFramePr>
          <p:nvPr>
            <p:ph idx="1"/>
          </p:nvPr>
        </p:nvGraphicFramePr>
        <p:xfrm>
          <a:off x="837982" y="1825625"/>
          <a:ext cx="10512862"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69944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99458" y="1491799"/>
            <a:ext cx="3333749" cy="3498192"/>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3241E0A-54E4-4492-A81C-AD675E46180A}"/>
              </a:ext>
            </a:extLst>
          </p:cNvPr>
          <p:cNvSpPr>
            <a:spLocks noGrp="1"/>
          </p:cNvSpPr>
          <p:nvPr>
            <p:ph type="title"/>
          </p:nvPr>
        </p:nvSpPr>
        <p:spPr>
          <a:xfrm>
            <a:off x="1028432" y="1967266"/>
            <a:ext cx="2628215" cy="2547257"/>
          </a:xfrm>
          <a:noFill/>
        </p:spPr>
        <p:txBody>
          <a:bodyPr vert="horz" lIns="91440" tIns="45720" rIns="91440" bIns="45720" rtlCol="0" anchor="ctr">
            <a:normAutofit/>
          </a:bodyPr>
          <a:lstStyle/>
          <a:p>
            <a:pPr algn="ctr" defTabSz="914400"/>
            <a:r>
              <a:rPr lang="en-US" sz="3600" kern="1200" dirty="0">
                <a:solidFill>
                  <a:srgbClr val="FFFFFF"/>
                </a:solidFill>
                <a:latin typeface="+mj-lt"/>
                <a:ea typeface="+mj-ea"/>
                <a:cs typeface="+mj-cs"/>
              </a:rPr>
              <a:t>Modern </a:t>
            </a:r>
            <a:r>
              <a:rPr lang="en-US" sz="3600" dirty="0">
                <a:solidFill>
                  <a:srgbClr val="FFFFFF"/>
                </a:solidFill>
              </a:rPr>
              <a:t>Resume</a:t>
            </a:r>
            <a:r>
              <a:rPr lang="en-US" sz="3600" kern="1200" dirty="0">
                <a:solidFill>
                  <a:srgbClr val="FFFFFF"/>
                </a:solidFill>
                <a:latin typeface="+mj-lt"/>
                <a:ea typeface="+mj-ea"/>
                <a:cs typeface="+mj-cs"/>
              </a:rPr>
              <a:t> </a:t>
            </a:r>
            <a:br>
              <a:rPr lang="en-US" sz="3600" kern="1200" dirty="0">
                <a:solidFill>
                  <a:srgbClr val="FFFFFF"/>
                </a:solidFill>
                <a:latin typeface="+mj-lt"/>
                <a:ea typeface="+mj-ea"/>
                <a:cs typeface="+mj-cs"/>
              </a:rPr>
            </a:br>
            <a:r>
              <a:rPr lang="en-US" sz="3600" kern="1200" dirty="0">
                <a:solidFill>
                  <a:srgbClr val="FFFFFF"/>
                </a:solidFill>
                <a:latin typeface="+mj-lt"/>
                <a:ea typeface="+mj-ea"/>
                <a:cs typeface="+mj-cs"/>
              </a:rPr>
              <a:t>Answers</a:t>
            </a:r>
          </a:p>
        </p:txBody>
      </p:sp>
      <p:sp>
        <p:nvSpPr>
          <p:cNvPr id="4" name="Content Placeholder 3">
            <a:extLst>
              <a:ext uri="{FF2B5EF4-FFF2-40B4-BE49-F238E27FC236}">
                <a16:creationId xmlns:a16="http://schemas.microsoft.com/office/drawing/2014/main" id="{D857E8E3-A12F-4A9C-46A1-0B01D4A697C9}"/>
              </a:ext>
            </a:extLst>
          </p:cNvPr>
          <p:cNvSpPr>
            <a:spLocks noGrp="1"/>
          </p:cNvSpPr>
          <p:nvPr>
            <p:ph idx="1"/>
          </p:nvPr>
        </p:nvSpPr>
        <p:spPr>
          <a:xfrm>
            <a:off x="4526625" y="2111952"/>
            <a:ext cx="7054187" cy="2402571"/>
          </a:xfrm>
        </p:spPr>
        <p:txBody>
          <a:bodyPr>
            <a:normAutofit/>
          </a:bodyPr>
          <a:lstStyle/>
          <a:p>
            <a:r>
              <a:rPr lang="en-US" dirty="0"/>
              <a:t>You don’t need pictures</a:t>
            </a:r>
          </a:p>
          <a:p>
            <a:r>
              <a:rPr lang="en-US" dirty="0"/>
              <a:t>You don’t need graphics</a:t>
            </a:r>
          </a:p>
          <a:p>
            <a:r>
              <a:rPr lang="en-US" dirty="0"/>
              <a:t>You don’t need a fancy template</a:t>
            </a:r>
          </a:p>
          <a:p>
            <a:r>
              <a:rPr lang="en-US" dirty="0"/>
              <a:t>You don’t need to pay for an ATS-compliant template</a:t>
            </a:r>
          </a:p>
          <a:p>
            <a:endParaRPr lang="en-US" dirty="0"/>
          </a:p>
        </p:txBody>
      </p:sp>
    </p:spTree>
    <p:extLst>
      <p:ext uri="{BB962C8B-B14F-4D97-AF65-F5344CB8AC3E}">
        <p14:creationId xmlns:p14="http://schemas.microsoft.com/office/powerpoint/2010/main" val="10368371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99458" y="1491799"/>
            <a:ext cx="3333749" cy="3498192"/>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3241E0A-54E4-4492-A81C-AD675E46180A}"/>
              </a:ext>
            </a:extLst>
          </p:cNvPr>
          <p:cNvSpPr>
            <a:spLocks noGrp="1"/>
          </p:cNvSpPr>
          <p:nvPr>
            <p:ph type="title"/>
          </p:nvPr>
        </p:nvSpPr>
        <p:spPr>
          <a:xfrm>
            <a:off x="1028432" y="1967266"/>
            <a:ext cx="2628215" cy="2547257"/>
          </a:xfrm>
          <a:noFill/>
        </p:spPr>
        <p:txBody>
          <a:bodyPr vert="horz" lIns="91440" tIns="45720" rIns="91440" bIns="45720" rtlCol="0" anchor="ctr">
            <a:normAutofit/>
          </a:bodyPr>
          <a:lstStyle/>
          <a:p>
            <a:pPr algn="ctr" defTabSz="914400"/>
            <a:r>
              <a:rPr lang="en-US" sz="3600" kern="1200" dirty="0">
                <a:solidFill>
                  <a:srgbClr val="FFFFFF"/>
                </a:solidFill>
                <a:latin typeface="+mj-lt"/>
                <a:ea typeface="+mj-ea"/>
                <a:cs typeface="+mj-cs"/>
              </a:rPr>
              <a:t>Modern </a:t>
            </a:r>
            <a:r>
              <a:rPr lang="en-US" sz="3600" dirty="0">
                <a:solidFill>
                  <a:srgbClr val="FFFFFF"/>
                </a:solidFill>
              </a:rPr>
              <a:t>Resume</a:t>
            </a:r>
            <a:r>
              <a:rPr lang="en-US" sz="3600" kern="1200" dirty="0">
                <a:solidFill>
                  <a:srgbClr val="FFFFFF"/>
                </a:solidFill>
                <a:latin typeface="+mj-lt"/>
                <a:ea typeface="+mj-ea"/>
                <a:cs typeface="+mj-cs"/>
              </a:rPr>
              <a:t> </a:t>
            </a:r>
            <a:br>
              <a:rPr lang="en-US" sz="3600" kern="1200" dirty="0">
                <a:solidFill>
                  <a:srgbClr val="FFFFFF"/>
                </a:solidFill>
                <a:latin typeface="+mj-lt"/>
                <a:ea typeface="+mj-ea"/>
                <a:cs typeface="+mj-cs"/>
              </a:rPr>
            </a:br>
            <a:r>
              <a:rPr lang="en-US" sz="3600" kern="1200" dirty="0">
                <a:solidFill>
                  <a:srgbClr val="FFFFFF"/>
                </a:solidFill>
                <a:latin typeface="+mj-lt"/>
                <a:ea typeface="+mj-ea"/>
                <a:cs typeface="+mj-cs"/>
              </a:rPr>
              <a:t>Answers</a:t>
            </a:r>
          </a:p>
        </p:txBody>
      </p:sp>
      <p:sp>
        <p:nvSpPr>
          <p:cNvPr id="4" name="Content Placeholder 3">
            <a:extLst>
              <a:ext uri="{FF2B5EF4-FFF2-40B4-BE49-F238E27FC236}">
                <a16:creationId xmlns:a16="http://schemas.microsoft.com/office/drawing/2014/main" id="{D857E8E3-A12F-4A9C-46A1-0B01D4A697C9}"/>
              </a:ext>
            </a:extLst>
          </p:cNvPr>
          <p:cNvSpPr>
            <a:spLocks noGrp="1"/>
          </p:cNvSpPr>
          <p:nvPr>
            <p:ph idx="1"/>
          </p:nvPr>
        </p:nvSpPr>
        <p:spPr>
          <a:xfrm>
            <a:off x="4646612" y="1860398"/>
            <a:ext cx="7054187" cy="2760992"/>
          </a:xfrm>
        </p:spPr>
        <p:txBody>
          <a:bodyPr>
            <a:normAutofit lnSpcReduction="10000"/>
          </a:bodyPr>
          <a:lstStyle/>
          <a:p>
            <a:r>
              <a:rPr lang="en-US" dirty="0"/>
              <a:t>Stick to the basics</a:t>
            </a:r>
          </a:p>
          <a:p>
            <a:r>
              <a:rPr lang="en-US" dirty="0"/>
              <a:t>Align your resume with target jobs</a:t>
            </a:r>
          </a:p>
          <a:p>
            <a:r>
              <a:rPr lang="en-US" dirty="0"/>
              <a:t>You can use any plain resume template</a:t>
            </a:r>
          </a:p>
          <a:p>
            <a:r>
              <a:rPr lang="en-US" dirty="0"/>
              <a:t>Complicated templates can have ATS issues</a:t>
            </a:r>
          </a:p>
          <a:p>
            <a:r>
              <a:rPr lang="en-US" dirty="0"/>
              <a:t>Recruiters and hiring managers are looking for results – not fancy templates</a:t>
            </a:r>
          </a:p>
          <a:p>
            <a:endParaRPr lang="en-US" dirty="0"/>
          </a:p>
        </p:txBody>
      </p:sp>
    </p:spTree>
    <p:extLst>
      <p:ext uri="{BB962C8B-B14F-4D97-AF65-F5344CB8AC3E}">
        <p14:creationId xmlns:p14="http://schemas.microsoft.com/office/powerpoint/2010/main" val="17860758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Begin with the end in mind</a:t>
            </a:r>
          </a:p>
        </p:txBody>
      </p:sp>
      <p:sp>
        <p:nvSpPr>
          <p:cNvPr id="3" name="Content Placeholder 2"/>
          <p:cNvSpPr>
            <a:spLocks noGrp="1"/>
          </p:cNvSpPr>
          <p:nvPr>
            <p:ph idx="1"/>
          </p:nvPr>
        </p:nvSpPr>
        <p:spPr/>
        <p:txBody>
          <a:bodyPr/>
          <a:lstStyle/>
          <a:p>
            <a:r>
              <a:rPr lang="en-US" dirty="0"/>
              <a:t>Identify your goal role before you start writing your resume</a:t>
            </a:r>
          </a:p>
          <a:p>
            <a:r>
              <a:rPr lang="en-US" dirty="0"/>
              <a:t>Use your resume to show how you can do the job</a:t>
            </a:r>
          </a:p>
          <a:p>
            <a:r>
              <a:rPr lang="en-US" dirty="0"/>
              <a:t>Show your unique value proposition</a:t>
            </a:r>
          </a:p>
        </p:txBody>
      </p:sp>
    </p:spTree>
    <p:extLst>
      <p:ext uri="{BB962C8B-B14F-4D97-AF65-F5344CB8AC3E}">
        <p14:creationId xmlns:p14="http://schemas.microsoft.com/office/powerpoint/2010/main" val="23108815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43037</TotalTime>
  <Words>2751</Words>
  <Application>Microsoft Office PowerPoint</Application>
  <PresentationFormat>Custom</PresentationFormat>
  <Paragraphs>287</Paragraphs>
  <Slides>61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61</vt:i4>
      </vt:variant>
    </vt:vector>
  </HeadingPairs>
  <TitlesOfParts>
    <vt:vector size="66" baseType="lpstr">
      <vt:lpstr>Arial</vt:lpstr>
      <vt:lpstr>Calibri</vt:lpstr>
      <vt:lpstr>Calibri Light</vt:lpstr>
      <vt:lpstr>Cambria</vt:lpstr>
      <vt:lpstr>Office Theme</vt:lpstr>
      <vt:lpstr>Writing Your Ageless Resume </vt:lpstr>
      <vt:lpstr>What can a new resume do for you?</vt:lpstr>
      <vt:lpstr>What can a new resume do for you?</vt:lpstr>
      <vt:lpstr>PowerPoint Presentation</vt:lpstr>
      <vt:lpstr>Course Goals</vt:lpstr>
      <vt:lpstr>Modern Resume  Confusion</vt:lpstr>
      <vt:lpstr>Modern Resume  Answers</vt:lpstr>
      <vt:lpstr>Modern Resume  Answers</vt:lpstr>
      <vt:lpstr>Begin with the end in mind</vt:lpstr>
      <vt:lpstr>You don’t have delete *old* experience</vt:lpstr>
      <vt:lpstr>Basic Resume Format tips</vt:lpstr>
      <vt:lpstr>Words and phrases to avoid</vt:lpstr>
      <vt:lpstr>Resume Sections</vt:lpstr>
      <vt:lpstr>Contact information</vt:lpstr>
      <vt:lpstr>Title/headline</vt:lpstr>
      <vt:lpstr>Title/headline sample phrases</vt:lpstr>
      <vt:lpstr>Title/headline examples</vt:lpstr>
      <vt:lpstr>Executive summary</vt:lpstr>
      <vt:lpstr>Executive summary</vt:lpstr>
      <vt:lpstr>Your opening sentence</vt:lpstr>
      <vt:lpstr>Executive summary example</vt:lpstr>
      <vt:lpstr>Forming your supporting statements</vt:lpstr>
      <vt:lpstr>Sample sentence starters</vt:lpstr>
      <vt:lpstr>Executive summary example</vt:lpstr>
      <vt:lpstr>Executive summary example</vt:lpstr>
      <vt:lpstr>Skills</vt:lpstr>
      <vt:lpstr> Highlight Transferable Skills</vt:lpstr>
      <vt:lpstr>Skills example</vt:lpstr>
      <vt:lpstr>Skills example</vt:lpstr>
      <vt:lpstr>Experience</vt:lpstr>
      <vt:lpstr>Ask yourself the right questions</vt:lpstr>
      <vt:lpstr>Use action verbs to draw the reader in</vt:lpstr>
      <vt:lpstr>Paragraph outlines duties</vt:lpstr>
      <vt:lpstr>Numerical results are everything!</vt:lpstr>
      <vt:lpstr>PowerPoint Presentation</vt:lpstr>
      <vt:lpstr>PowerPoint Presentation</vt:lpstr>
      <vt:lpstr>PowerPoint Presentation</vt:lpstr>
      <vt:lpstr>Education</vt:lpstr>
      <vt:lpstr>Additional sections</vt:lpstr>
      <vt:lpstr>PowerPoint Presentation</vt:lpstr>
      <vt:lpstr>PowerPoint Presentation</vt:lpstr>
      <vt:lpstr>Common questions for Gen X and Baby Boomer job seekers</vt:lpstr>
      <vt:lpstr>What if I haven’t written a resume in years?</vt:lpstr>
      <vt:lpstr>How do I talk about early career experience?</vt:lpstr>
      <vt:lpstr>How do I talk about early career experience?</vt:lpstr>
      <vt:lpstr>Early experience example</vt:lpstr>
      <vt:lpstr>How do I discuss my career break?</vt:lpstr>
      <vt:lpstr>How do I talk about consulting projects?</vt:lpstr>
      <vt:lpstr>How do I write a career change resume?</vt:lpstr>
      <vt:lpstr>How do I target remote roles?</vt:lpstr>
      <vt:lpstr>How do I find part-time work?</vt:lpstr>
      <vt:lpstr>How do I discuss a short-term job?</vt:lpstr>
      <vt:lpstr>How do I transition from entrepreneurship back to working for someone else?</vt:lpstr>
      <vt:lpstr>How do I transition from entrepreneurship back to working for someone else?</vt:lpstr>
      <vt:lpstr>Should I use a functional resume format?</vt:lpstr>
      <vt:lpstr>PowerPoint Presentation</vt:lpstr>
      <vt:lpstr>If I’ve worked at one company for a long time, how should I break out my roles?</vt:lpstr>
      <vt:lpstr>PowerPoint Presentation</vt:lpstr>
      <vt:lpstr>PowerPoint Presentation</vt:lpstr>
      <vt:lpstr>Should I discuss my hobbies and interests?</vt:lpstr>
      <vt:lpstr>Put it all together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Untapping the power of LinkedIn</dc:title>
  <dc:creator>Colleen Paulson</dc:creator>
  <cp:lastModifiedBy>Colleen Paulson</cp:lastModifiedBy>
  <cp:revision>204</cp:revision>
  <cp:lastPrinted>2023-08-29T20:02:47Z</cp:lastPrinted>
  <dcterms:created xsi:type="dcterms:W3CDTF">2022-05-11T15:57:47Z</dcterms:created>
  <dcterms:modified xsi:type="dcterms:W3CDTF">2023-09-07T19:01:58Z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